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8"/>
  </p:sldMasterIdLst>
  <p:notesMasterIdLst>
    <p:notesMasterId r:id="rId106"/>
  </p:notesMasterIdLst>
  <p:handoutMasterIdLst>
    <p:handoutMasterId r:id="rId107"/>
  </p:handoutMasterIdLst>
  <p:sldIdLst>
    <p:sldId id="743" r:id="rId59"/>
    <p:sldId id="715" r:id="rId60"/>
    <p:sldId id="776" r:id="rId61"/>
    <p:sldId id="759" r:id="rId62"/>
    <p:sldId id="818" r:id="rId63"/>
    <p:sldId id="780" r:id="rId64"/>
    <p:sldId id="781" r:id="rId65"/>
    <p:sldId id="806" r:id="rId66"/>
    <p:sldId id="807" r:id="rId67"/>
    <p:sldId id="808" r:id="rId68"/>
    <p:sldId id="789" r:id="rId69"/>
    <p:sldId id="799" r:id="rId70"/>
    <p:sldId id="790" r:id="rId71"/>
    <p:sldId id="801" r:id="rId72"/>
    <p:sldId id="782" r:id="rId73"/>
    <p:sldId id="788" r:id="rId74"/>
    <p:sldId id="809" r:id="rId75"/>
    <p:sldId id="836" r:id="rId76"/>
    <p:sldId id="815" r:id="rId77"/>
    <p:sldId id="771" r:id="rId78"/>
    <p:sldId id="765" r:id="rId79"/>
    <p:sldId id="762" r:id="rId80"/>
    <p:sldId id="805" r:id="rId81"/>
    <p:sldId id="760" r:id="rId82"/>
    <p:sldId id="761" r:id="rId83"/>
    <p:sldId id="820" r:id="rId84"/>
    <p:sldId id="819" r:id="rId85"/>
    <p:sldId id="821" r:id="rId86"/>
    <p:sldId id="823" r:id="rId87"/>
    <p:sldId id="826" r:id="rId88"/>
    <p:sldId id="827" r:id="rId89"/>
    <p:sldId id="824" r:id="rId90"/>
    <p:sldId id="825" r:id="rId91"/>
    <p:sldId id="828" r:id="rId92"/>
    <p:sldId id="829" r:id="rId93"/>
    <p:sldId id="830" r:id="rId94"/>
    <p:sldId id="775" r:id="rId95"/>
    <p:sldId id="667" r:id="rId96"/>
    <p:sldId id="831" r:id="rId97"/>
    <p:sldId id="814" r:id="rId98"/>
    <p:sldId id="837" r:id="rId99"/>
    <p:sldId id="840" r:id="rId100"/>
    <p:sldId id="838" r:id="rId101"/>
    <p:sldId id="816" r:id="rId102"/>
    <p:sldId id="842" r:id="rId103"/>
    <p:sldId id="763" r:id="rId104"/>
    <p:sldId id="711" r:id="rId10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ésentation" id="{5940FD94-4875-A74C-AEF3-2B194B09391F}">
          <p14:sldIdLst>
            <p14:sldId id="743"/>
            <p14:sldId id="715"/>
            <p14:sldId id="776"/>
            <p14:sldId id="759"/>
            <p14:sldId id="818"/>
            <p14:sldId id="780"/>
            <p14:sldId id="781"/>
            <p14:sldId id="806"/>
            <p14:sldId id="807"/>
            <p14:sldId id="808"/>
            <p14:sldId id="789"/>
            <p14:sldId id="799"/>
            <p14:sldId id="790"/>
            <p14:sldId id="801"/>
            <p14:sldId id="782"/>
            <p14:sldId id="788"/>
            <p14:sldId id="809"/>
            <p14:sldId id="836"/>
            <p14:sldId id="815"/>
            <p14:sldId id="771"/>
            <p14:sldId id="765"/>
            <p14:sldId id="762"/>
            <p14:sldId id="805"/>
            <p14:sldId id="760"/>
            <p14:sldId id="761"/>
            <p14:sldId id="820"/>
            <p14:sldId id="819"/>
            <p14:sldId id="821"/>
            <p14:sldId id="823"/>
            <p14:sldId id="826"/>
            <p14:sldId id="827"/>
            <p14:sldId id="824"/>
            <p14:sldId id="825"/>
            <p14:sldId id="828"/>
            <p14:sldId id="829"/>
            <p14:sldId id="830"/>
            <p14:sldId id="775"/>
            <p14:sldId id="667"/>
            <p14:sldId id="831"/>
            <p14:sldId id="814"/>
            <p14:sldId id="837"/>
            <p14:sldId id="840"/>
            <p14:sldId id="838"/>
            <p14:sldId id="816"/>
            <p14:sldId id="842"/>
            <p14:sldId id="763"/>
            <p14:sldId id="711"/>
          </p14:sldIdLst>
        </p14:section>
        <p14:section name="Elements de présentation" id="{2E440717-F74D-D647-8ADE-A9DB9EA296AE}">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9F2"/>
    <a:srgbClr val="0D134A"/>
    <a:srgbClr val="E0F4FE"/>
    <a:srgbClr val="0073B4"/>
    <a:srgbClr val="438EB7"/>
    <a:srgbClr val="007AC2"/>
    <a:srgbClr val="C0E8FF"/>
    <a:srgbClr val="C8EBFF"/>
    <a:srgbClr val="053264"/>
    <a:srgbClr val="7BD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60F45E-ACB8-0E3B-0145-A208409EDA6A}" v="54" dt="2018-10-08T20:34:10.62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40" autoAdjust="0"/>
  </p:normalViewPr>
  <p:slideViewPr>
    <p:cSldViewPr snapToGrid="0">
      <p:cViewPr>
        <p:scale>
          <a:sx n="66" d="100"/>
          <a:sy n="66" d="100"/>
        </p:scale>
        <p:origin x="19" y="19"/>
      </p:cViewPr>
      <p:guideLst>
        <p:guide orient="horz" pos="430"/>
        <p:guide orient="horz" pos="3888"/>
        <p:guide pos="576"/>
        <p:guide pos="7104"/>
        <p:guide pos="431"/>
        <p:guide pos="72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5.xml"/><Relationship Id="rId68" Type="http://schemas.openxmlformats.org/officeDocument/2006/relationships/slide" Target="slides/slide10.xml"/><Relationship Id="rId84" Type="http://schemas.openxmlformats.org/officeDocument/2006/relationships/slide" Target="slides/slide26.xml"/><Relationship Id="rId89"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07" Type="http://schemas.openxmlformats.org/officeDocument/2006/relationships/handoutMaster" Target="handoutMasters/handoutMaster1.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slideMaster" Target="slideMasters/slideMaster1.xml"/><Relationship Id="rId66" Type="http://schemas.openxmlformats.org/officeDocument/2006/relationships/slide" Target="slides/slide8.xml"/><Relationship Id="rId74" Type="http://schemas.openxmlformats.org/officeDocument/2006/relationships/slide" Target="slides/slide16.xml"/><Relationship Id="rId79" Type="http://schemas.openxmlformats.org/officeDocument/2006/relationships/slide" Target="slides/slide21.xml"/><Relationship Id="rId87" Type="http://schemas.openxmlformats.org/officeDocument/2006/relationships/slide" Target="slides/slide29.xml"/><Relationship Id="rId102" Type="http://schemas.openxmlformats.org/officeDocument/2006/relationships/slide" Target="slides/slide44.xml"/><Relationship Id="rId110"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3.xml"/><Relationship Id="rId82" Type="http://schemas.openxmlformats.org/officeDocument/2006/relationships/slide" Target="slides/slide24.xml"/><Relationship Id="rId90" Type="http://schemas.openxmlformats.org/officeDocument/2006/relationships/slide" Target="slides/slide32.xml"/><Relationship Id="rId95" Type="http://schemas.openxmlformats.org/officeDocument/2006/relationships/slide" Target="slides/slide37.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slide" Target="slides/slide6.xml"/><Relationship Id="rId69" Type="http://schemas.openxmlformats.org/officeDocument/2006/relationships/slide" Target="slides/slide11.xml"/><Relationship Id="rId77" Type="http://schemas.openxmlformats.org/officeDocument/2006/relationships/slide" Target="slides/slide19.xml"/><Relationship Id="rId100" Type="http://schemas.openxmlformats.org/officeDocument/2006/relationships/slide" Target="slides/slide42.xml"/><Relationship Id="rId105" Type="http://schemas.openxmlformats.org/officeDocument/2006/relationships/slide" Target="slides/slide47.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4.xml"/><Relationship Id="rId80" Type="http://schemas.openxmlformats.org/officeDocument/2006/relationships/slide" Target="slides/slide22.xml"/><Relationship Id="rId85" Type="http://schemas.openxmlformats.org/officeDocument/2006/relationships/slide" Target="slides/slide27.xml"/><Relationship Id="rId93" Type="http://schemas.openxmlformats.org/officeDocument/2006/relationships/slide" Target="slides/slide35.xml"/><Relationship Id="rId98"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slide" Target="slides/slide1.xml"/><Relationship Id="rId67" Type="http://schemas.openxmlformats.org/officeDocument/2006/relationships/slide" Target="slides/slide9.xml"/><Relationship Id="rId103" Type="http://schemas.openxmlformats.org/officeDocument/2006/relationships/slide" Target="slides/slide45.xml"/><Relationship Id="rId108"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slide" Target="slides/slide4.xml"/><Relationship Id="rId70" Type="http://schemas.openxmlformats.org/officeDocument/2006/relationships/slide" Target="slides/slide12.xml"/><Relationship Id="rId75" Type="http://schemas.openxmlformats.org/officeDocument/2006/relationships/slide" Target="slides/slide17.xml"/><Relationship Id="rId83" Type="http://schemas.openxmlformats.org/officeDocument/2006/relationships/slide" Target="slides/slide25.xml"/><Relationship Id="rId88" Type="http://schemas.openxmlformats.org/officeDocument/2006/relationships/slide" Target="slides/slide30.xml"/><Relationship Id="rId91" Type="http://schemas.openxmlformats.org/officeDocument/2006/relationships/slide" Target="slides/slide33.xml"/><Relationship Id="rId96" Type="http://schemas.openxmlformats.org/officeDocument/2006/relationships/slide" Target="slides/slide38.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notesMaster" Target="notesMasters/notesMaster1.xml"/><Relationship Id="rId114" Type="http://schemas.microsoft.com/office/2015/10/relationships/revisionInfo" Target="revisionInfo.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slide" Target="slides/slide2.xml"/><Relationship Id="rId65" Type="http://schemas.openxmlformats.org/officeDocument/2006/relationships/slide" Target="slides/slide7.xml"/><Relationship Id="rId73" Type="http://schemas.openxmlformats.org/officeDocument/2006/relationships/slide" Target="slides/slide15.xml"/><Relationship Id="rId78" Type="http://schemas.openxmlformats.org/officeDocument/2006/relationships/slide" Target="slides/slide20.xml"/><Relationship Id="rId81" Type="http://schemas.openxmlformats.org/officeDocument/2006/relationships/slide" Target="slides/slide23.xml"/><Relationship Id="rId86" Type="http://schemas.openxmlformats.org/officeDocument/2006/relationships/slide" Target="slides/slide28.xml"/><Relationship Id="rId94" Type="http://schemas.openxmlformats.org/officeDocument/2006/relationships/slide" Target="slides/slide36.xml"/><Relationship Id="rId99" Type="http://schemas.openxmlformats.org/officeDocument/2006/relationships/slide" Target="slides/slide41.xml"/><Relationship Id="rId101" Type="http://schemas.openxmlformats.org/officeDocument/2006/relationships/slide" Target="slides/slide43.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viewProps" Target="viewProps.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8.xml"/><Relationship Id="rId97" Type="http://schemas.openxmlformats.org/officeDocument/2006/relationships/slide" Target="slides/slide39.xml"/><Relationship Id="rId104" Type="http://schemas.openxmlformats.org/officeDocument/2006/relationships/slide" Target="slides/slide46.xml"/><Relationship Id="rId7" Type="http://schemas.openxmlformats.org/officeDocument/2006/relationships/customXml" Target="../customXml/item7.xml"/><Relationship Id="rId71" Type="http://schemas.openxmlformats.org/officeDocument/2006/relationships/slide" Target="slides/slide13.xml"/><Relationship Id="rId92"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‹N°›</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‹N°›</a:t>
            </a:fld>
            <a:endParaRPr lang="en-US"/>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s.arcgis.com/javascript/latest/api-reference/esri-renderers-smartMapping-creators-predominance.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evelopers.arcgis.com/javascript/latest/api-reference/esri-renderers-smartMapping-creators-size.html#createAgeRenderer" TargetMode="External"/><Relationship Id="rId5" Type="http://schemas.openxmlformats.org/officeDocument/2006/relationships/hyperlink" Target="https://developers.arcgis.com/javascript/latest/api-reference/esri-renderers-smartMapping-creators-color.html#createAgeRenderer" TargetMode="External"/><Relationship Id="rId4" Type="http://schemas.openxmlformats.org/officeDocument/2006/relationships/hyperlink" Target="https://developers.arcgis.com/javascript/latest/api-reference/esri-renderers-smartMapping-creators-relationship.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3961285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11</a:t>
            </a:fld>
            <a:endParaRPr lang="en-US"/>
          </a:p>
        </p:txBody>
      </p:sp>
    </p:spTree>
    <p:extLst>
      <p:ext uri="{BB962C8B-B14F-4D97-AF65-F5344CB8AC3E}">
        <p14:creationId xmlns:p14="http://schemas.microsoft.com/office/powerpoint/2010/main" val="4003315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https://developers.arcgis.com/javascript/latest/api-reference/esri-views-input-gamepad-GamepadInputDevice.html</a:t>
            </a:r>
          </a:p>
          <a:p>
            <a:r>
              <a:rPr lang="fr-FR"/>
              <a:t>https://www.w3.org/TR/gamepad/#remapping</a:t>
            </a:r>
          </a:p>
          <a:p>
            <a:r>
              <a:rPr lang="fr-FR"/>
              <a:t>https://www.3dconnexion.co.uk/</a:t>
            </a:r>
          </a:p>
          <a:p>
            <a:r>
              <a:rPr lang="fr-FR"/>
              <a:t>http://html5gamepad.com/</a:t>
            </a:r>
          </a:p>
          <a:p>
            <a:endParaRPr lang="fr-FR"/>
          </a:p>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15</a:t>
            </a:fld>
            <a:endParaRPr lang="en-US"/>
          </a:p>
        </p:txBody>
      </p:sp>
    </p:spTree>
    <p:extLst>
      <p:ext uri="{BB962C8B-B14F-4D97-AF65-F5344CB8AC3E}">
        <p14:creationId xmlns:p14="http://schemas.microsoft.com/office/powerpoint/2010/main" val="2835377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210743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969509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a:p>
        </p:txBody>
      </p:sp>
    </p:spTree>
    <p:extLst>
      <p:ext uri="{BB962C8B-B14F-4D97-AF65-F5344CB8AC3E}">
        <p14:creationId xmlns:p14="http://schemas.microsoft.com/office/powerpoint/2010/main" val="1688842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Vous pouvez très facilement migrer depuis l’api </a:t>
            </a:r>
            <a:r>
              <a:rPr lang="fr-FR" dirty="0" err="1"/>
              <a:t>google</a:t>
            </a:r>
            <a:r>
              <a:rPr lang="fr-FR" dirty="0"/>
              <a:t> vers l’api </a:t>
            </a:r>
            <a:r>
              <a:rPr lang="fr-FR" dirty="0" err="1"/>
              <a:t>js</a:t>
            </a:r>
            <a:r>
              <a:rPr lang="fr-FR" dirty="0"/>
              <a:t> </a:t>
            </a:r>
            <a:r>
              <a:rPr lang="fr-FR" dirty="0" err="1"/>
              <a:t>arcgis</a:t>
            </a:r>
            <a:r>
              <a:rPr lang="fr-FR" dirty="0"/>
              <a:t>, sur le blog d’</a:t>
            </a:r>
            <a:r>
              <a:rPr lang="fr-FR" dirty="0" err="1"/>
              <a:t>esri</a:t>
            </a:r>
            <a:r>
              <a:rPr lang="fr-FR" dirty="0"/>
              <a:t> vous avez de nombreux exemples de code présentant</a:t>
            </a:r>
            <a:r>
              <a:rPr lang="fr-FR" baseline="0" dirty="0"/>
              <a:t> le code avant et après migration ainsi qu’une multitude d’informations en interne nous avons déjà eu un retour d’expérience très positif d’une migration depuis </a:t>
            </a:r>
            <a:r>
              <a:rPr lang="fr-FR" baseline="0" dirty="0" err="1"/>
              <a:t>google</a:t>
            </a:r>
            <a:r>
              <a:rPr lang="fr-FR" baseline="0" dirty="0"/>
              <a:t> </a:t>
            </a:r>
            <a:r>
              <a:rPr lang="fr-FR" baseline="0" dirty="0" err="1"/>
              <a:t>maps</a:t>
            </a:r>
            <a:r>
              <a:rPr lang="fr-FR" baseline="0" dirty="0"/>
              <a:t>, toutes les fonctionnalités majeur telles que les widgets sont présent dans l’api </a:t>
            </a:r>
            <a:r>
              <a:rPr lang="fr-FR" baseline="0" dirty="0" err="1"/>
              <a:t>esri</a:t>
            </a:r>
            <a:r>
              <a:rPr lang="fr-FR" baseline="0" dirty="0"/>
              <a:t> et même d’avantages.</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19</a:t>
            </a:fld>
            <a:endParaRPr lang="en-US"/>
          </a:p>
        </p:txBody>
      </p:sp>
    </p:spTree>
    <p:extLst>
      <p:ext uri="{BB962C8B-B14F-4D97-AF65-F5344CB8AC3E}">
        <p14:creationId xmlns:p14="http://schemas.microsoft.com/office/powerpoint/2010/main" val="2819855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a:p>
        </p:txBody>
      </p:sp>
    </p:spTree>
    <p:extLst>
      <p:ext uri="{BB962C8B-B14F-4D97-AF65-F5344CB8AC3E}">
        <p14:creationId xmlns:p14="http://schemas.microsoft.com/office/powerpoint/2010/main" val="300354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commencer sur ces fondamentaux, il faut introduire l’environnement de</a:t>
            </a:r>
            <a:r>
              <a:rPr lang="fr-FR" baseline="0" dirty="0"/>
              <a:t> l’api </a:t>
            </a:r>
            <a:r>
              <a:rPr lang="fr-FR" baseline="0" dirty="0" err="1"/>
              <a:t>Javascript</a:t>
            </a:r>
            <a:r>
              <a:rPr lang="fr-FR" baseline="0" dirty="0"/>
              <a:t> basée sur le </a:t>
            </a:r>
            <a:r>
              <a:rPr lang="fr-FR" baseline="0" dirty="0" err="1"/>
              <a:t>framework</a:t>
            </a:r>
            <a:r>
              <a:rPr lang="fr-FR" baseline="0" dirty="0"/>
              <a:t> dojo et la gestion de module AMD, ceci permet de facilement définir et charger (en quelques lignes de code) des modules de code, renforçant la réutilisabilité du code, ce chargement étant asynchrone il est exécuté très rapidement et l’application se charge donc d’autant plus rapidement</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21</a:t>
            </a:fld>
            <a:endParaRPr lang="en-US"/>
          </a:p>
        </p:txBody>
      </p:sp>
    </p:spTree>
    <p:extLst>
      <p:ext uri="{BB962C8B-B14F-4D97-AF65-F5344CB8AC3E}">
        <p14:creationId xmlns:p14="http://schemas.microsoft.com/office/powerpoint/2010/main" val="241605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L’api JS offre</a:t>
            </a:r>
            <a:r>
              <a:rPr lang="fr-FR" baseline="0" dirty="0"/>
              <a:t> une implémentation très simple qui permet de séparer les concepts de représentation et de description avec la </a:t>
            </a:r>
            <a:r>
              <a:rPr lang="fr-FR" baseline="0" dirty="0" err="1"/>
              <a:t>mapview</a:t>
            </a:r>
            <a:r>
              <a:rPr lang="fr-FR" baseline="0" dirty="0"/>
              <a:t> et la </a:t>
            </a:r>
            <a:r>
              <a:rPr lang="fr-FR" baseline="0" dirty="0" err="1"/>
              <a:t>sceneview</a:t>
            </a:r>
            <a:r>
              <a:rPr lang="fr-FR" baseline="0" dirty="0"/>
              <a:t> qui étendent toutes deux le même objet </a:t>
            </a:r>
            <a:r>
              <a:rPr lang="fr-FR" baseline="0" dirty="0" err="1"/>
              <a:t>view</a:t>
            </a:r>
            <a:r>
              <a:rPr lang="fr-FR" baseline="0" dirty="0"/>
              <a:t> afin de bien séparer la représentation de la description de la carte.</a:t>
            </a:r>
          </a:p>
          <a:p>
            <a:r>
              <a:rPr lang="fr-FR" baseline="0" dirty="0"/>
              <a:t>La plupart des objets comme les </a:t>
            </a:r>
            <a:r>
              <a:rPr lang="fr-FR" baseline="0" dirty="0" err="1"/>
              <a:t>features</a:t>
            </a:r>
            <a:r>
              <a:rPr lang="fr-FR" baseline="0" dirty="0"/>
              <a:t> et les </a:t>
            </a:r>
            <a:r>
              <a:rPr lang="fr-FR" baseline="0" dirty="0" err="1"/>
              <a:t>graphics</a:t>
            </a:r>
            <a:r>
              <a:rPr lang="fr-FR" baseline="0" dirty="0"/>
              <a:t> étendent quand à eux l’objet </a:t>
            </a:r>
            <a:r>
              <a:rPr lang="fr-FR" baseline="0" dirty="0" err="1"/>
              <a:t>accessor</a:t>
            </a:r>
            <a:r>
              <a:rPr lang="fr-FR" baseline="0" dirty="0"/>
              <a:t> qui est le point central de l’api et qui on le verra aide a accéder plus rapidement à ces objets</a:t>
            </a:r>
          </a:p>
          <a:p>
            <a:r>
              <a:rPr lang="fr-FR" baseline="0" dirty="0"/>
              <a:t>On retrouve les concepts habituels des api </a:t>
            </a:r>
            <a:r>
              <a:rPr lang="fr-FR" baseline="0" dirty="0" err="1"/>
              <a:t>Esri</a:t>
            </a:r>
            <a:r>
              <a:rPr lang="fr-FR" baseline="0" dirty="0"/>
              <a:t> comme 3 types de couches : </a:t>
            </a:r>
            <a:r>
              <a:rPr lang="fr-FR" baseline="0" dirty="0" err="1"/>
              <a:t>basemap</a:t>
            </a:r>
            <a:r>
              <a:rPr lang="fr-FR" baseline="0" dirty="0"/>
              <a:t>, </a:t>
            </a:r>
            <a:r>
              <a:rPr lang="fr-FR" baseline="0" dirty="0" err="1"/>
              <a:t>operational</a:t>
            </a:r>
            <a:r>
              <a:rPr lang="fr-FR" baseline="0" dirty="0"/>
              <a:t> </a:t>
            </a:r>
            <a:r>
              <a:rPr lang="fr-FR" baseline="0" dirty="0" err="1"/>
              <a:t>Layers</a:t>
            </a:r>
            <a:r>
              <a:rPr lang="fr-FR" baseline="0" dirty="0"/>
              <a:t> ou </a:t>
            </a:r>
            <a:r>
              <a:rPr lang="fr-FR" baseline="0" dirty="0" err="1"/>
              <a:t>ground</a:t>
            </a:r>
            <a:r>
              <a:rPr lang="fr-FR" baseline="0" dirty="0"/>
              <a:t> et les notions de </a:t>
            </a:r>
            <a:r>
              <a:rPr lang="fr-FR" baseline="0" dirty="0" err="1"/>
              <a:t>spatialreference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22</a:t>
            </a:fld>
            <a:endParaRPr lang="en-US"/>
          </a:p>
        </p:txBody>
      </p:sp>
    </p:spTree>
    <p:extLst>
      <p:ext uri="{BB962C8B-B14F-4D97-AF65-F5344CB8AC3E}">
        <p14:creationId xmlns:p14="http://schemas.microsoft.com/office/powerpoint/2010/main" val="637696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a:t>
            </a:r>
            <a:r>
              <a:rPr lang="fr-FR" baseline="0" dirty="0"/>
              <a:t> est très simple d’accéder aux éléments de la plateforme en référençant les </a:t>
            </a:r>
            <a:r>
              <a:rPr lang="fr-FR" baseline="0" dirty="0" err="1"/>
              <a:t>itemId</a:t>
            </a:r>
            <a:r>
              <a:rPr lang="fr-FR" baseline="0" dirty="0"/>
              <a:t> de la </a:t>
            </a:r>
            <a:r>
              <a:rPr lang="fr-FR" baseline="0" dirty="0" err="1"/>
              <a:t>map</a:t>
            </a:r>
            <a:r>
              <a:rPr lang="fr-FR" baseline="0" dirty="0"/>
              <a:t> ou de la </a:t>
            </a:r>
            <a:r>
              <a:rPr lang="fr-FR" baseline="0" dirty="0" err="1"/>
              <a:t>view</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23</a:t>
            </a:fld>
            <a:endParaRPr lang="en-US"/>
          </a:p>
        </p:txBody>
      </p:sp>
    </p:spTree>
    <p:extLst>
      <p:ext uri="{BB962C8B-B14F-4D97-AF65-F5344CB8AC3E}">
        <p14:creationId xmlns:p14="http://schemas.microsoft.com/office/powerpoint/2010/main" val="948457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cs typeface="Arial"/>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a:p>
        </p:txBody>
      </p:sp>
    </p:spTree>
    <p:extLst>
      <p:ext uri="{BB962C8B-B14F-4D97-AF65-F5344CB8AC3E}">
        <p14:creationId xmlns:p14="http://schemas.microsoft.com/office/powerpoint/2010/main" val="2554380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err="1"/>
              <a:t>BaseDynamicLayer</a:t>
            </a:r>
            <a:r>
              <a:rPr lang="fr-FR" dirty="0"/>
              <a:t>,</a:t>
            </a:r>
            <a:r>
              <a:rPr lang="fr-FR" baseline="0" dirty="0"/>
              <a:t> </a:t>
            </a:r>
            <a:r>
              <a:rPr lang="fr-FR" baseline="0" dirty="0" err="1"/>
              <a:t>BaseElevationLayer</a:t>
            </a:r>
            <a:r>
              <a:rPr lang="fr-FR" baseline="0" dirty="0"/>
              <a:t> et </a:t>
            </a:r>
            <a:r>
              <a:rPr lang="fr-FR" baseline="0" dirty="0" err="1"/>
              <a:t>BaseTileLayer</a:t>
            </a:r>
            <a:r>
              <a:rPr lang="fr-FR" baseline="0" dirty="0"/>
              <a:t> vous permettent maintenant d’étendre les 3 différents types de Layer pour créer vos propres </a:t>
            </a:r>
            <a:r>
              <a:rPr lang="fr-FR" baseline="0" dirty="0" err="1"/>
              <a:t>Layers</a:t>
            </a:r>
            <a:r>
              <a:rPr lang="fr-FR" baseline="0" dirty="0"/>
              <a:t> customisés si toutefois l’api ne prend pas encore en charge votre type de donnée ou si vous avez un besoin particulier comme d’afficher une layer de façon différente que ce qui est proposé par l’api</a:t>
            </a:r>
            <a:endParaRPr lang="fr-FR"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Nouveau : </a:t>
            </a:r>
            <a:r>
              <a:rPr lang="fr-FR" sz="1200" b="0" i="0" kern="1200" dirty="0" err="1">
                <a:solidFill>
                  <a:schemeClr val="tx1"/>
                </a:solidFill>
                <a:effectLst/>
                <a:latin typeface="Arial"/>
                <a:ea typeface="+mn-ea"/>
                <a:cs typeface="+mn-cs"/>
              </a:rPr>
              <a:t>refreshInterval</a:t>
            </a:r>
            <a:r>
              <a:rPr lang="fr-FR" sz="1200" b="0" i="0" kern="1200" dirty="0">
                <a:solidFill>
                  <a:schemeClr val="tx1"/>
                </a:solidFill>
                <a:effectLst/>
                <a:latin typeface="Arial"/>
                <a:ea typeface="+mn-ea"/>
                <a:cs typeface="+mn-cs"/>
              </a:rPr>
              <a:t>, </a:t>
            </a:r>
            <a:r>
              <a:rPr lang="fr-FR" sz="1200" b="0" i="0" kern="1200" dirty="0" err="1">
                <a:solidFill>
                  <a:schemeClr val="tx1"/>
                </a:solidFill>
                <a:effectLst/>
                <a:latin typeface="Arial"/>
                <a:ea typeface="+mn-ea"/>
                <a:cs typeface="+mn-cs"/>
              </a:rPr>
              <a:t>capabilities</a:t>
            </a:r>
            <a:r>
              <a:rPr lang="fr-FR" sz="1200" b="0" i="0" kern="1200" dirty="0">
                <a:solidFill>
                  <a:schemeClr val="tx1"/>
                </a:solidFill>
                <a:effectLst/>
                <a:latin typeface="Arial"/>
                <a:ea typeface="+mn-ea"/>
                <a:cs typeface="+mn-cs"/>
              </a:rPr>
              <a:t> (</a:t>
            </a:r>
            <a:r>
              <a:rPr lang="fr-FR" sz="1200" b="0" i="0" kern="1200" dirty="0" err="1">
                <a:solidFill>
                  <a:schemeClr val="tx1"/>
                </a:solidFill>
                <a:effectLst/>
                <a:latin typeface="Arial"/>
                <a:ea typeface="+mn-ea"/>
                <a:cs typeface="+mn-cs"/>
              </a:rPr>
              <a:t>map</a:t>
            </a:r>
            <a:r>
              <a:rPr lang="fr-FR" sz="1200" b="0" i="0" kern="1200" dirty="0">
                <a:solidFill>
                  <a:schemeClr val="tx1"/>
                </a:solidFill>
                <a:effectLst/>
                <a:latin typeface="Arial"/>
                <a:ea typeface="+mn-ea"/>
                <a:cs typeface="+mn-cs"/>
              </a:rPr>
              <a:t> image</a:t>
            </a:r>
            <a:r>
              <a:rPr lang="fr-FR" sz="1200" b="0" i="0" kern="1200" baseline="0" dirty="0">
                <a:solidFill>
                  <a:schemeClr val="tx1"/>
                </a:solidFill>
                <a:effectLst/>
                <a:latin typeface="Arial"/>
                <a:ea typeface="+mn-ea"/>
                <a:cs typeface="+mn-cs"/>
              </a:rPr>
              <a:t> layer, </a:t>
            </a:r>
            <a:r>
              <a:rPr lang="fr-FR" sz="1200" b="0" i="0" kern="1200" baseline="0" dirty="0" err="1">
                <a:solidFill>
                  <a:schemeClr val="tx1"/>
                </a:solidFill>
                <a:effectLst/>
                <a:latin typeface="Arial"/>
                <a:ea typeface="+mn-ea"/>
                <a:cs typeface="+mn-cs"/>
              </a:rPr>
              <a:t>feature</a:t>
            </a:r>
            <a:r>
              <a:rPr lang="fr-FR" sz="1200" b="0" i="0" kern="1200" baseline="0" dirty="0">
                <a:solidFill>
                  <a:schemeClr val="tx1"/>
                </a:solidFill>
                <a:effectLst/>
                <a:latin typeface="Arial"/>
                <a:ea typeface="+mn-ea"/>
                <a:cs typeface="+mn-cs"/>
              </a:rPr>
              <a:t> layer …) vous permettent de définir un temps de rafraichissement de la donnée</a:t>
            </a:r>
            <a:endParaRPr lang="fr-FR" sz="1200" b="0" i="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b="0" i="0" strike="sngStrike" kern="1200" dirty="0" err="1">
                <a:solidFill>
                  <a:schemeClr val="tx1"/>
                </a:solidFill>
                <a:effectLst/>
                <a:latin typeface="Arial"/>
                <a:ea typeface="+mn-ea"/>
                <a:cs typeface="+mn-cs"/>
              </a:rPr>
              <a:t>Depricated</a:t>
            </a:r>
            <a:r>
              <a:rPr lang="fr-FR" sz="1200" b="0" i="0" strike="sngStrike" kern="1200" dirty="0">
                <a:solidFill>
                  <a:schemeClr val="tx1"/>
                </a:solidFill>
                <a:effectLst/>
                <a:latin typeface="Arial"/>
                <a:ea typeface="+mn-ea"/>
                <a:cs typeface="+mn-cs"/>
              </a:rPr>
              <a:t> : </a:t>
            </a:r>
            <a:r>
              <a:rPr lang="fr-FR" sz="1200" b="0" i="0" strike="sngStrike" kern="1200" dirty="0" err="1">
                <a:solidFill>
                  <a:schemeClr val="tx1"/>
                </a:solidFill>
                <a:effectLst/>
                <a:latin typeface="Arial"/>
                <a:ea typeface="+mn-ea"/>
                <a:cs typeface="+mn-cs"/>
              </a:rPr>
              <a:t>prop</a:t>
            </a:r>
            <a:r>
              <a:rPr lang="fr-FR" sz="1200" b="0" i="0" strike="sngStrike" kern="1200" dirty="0">
                <a:solidFill>
                  <a:schemeClr val="tx1"/>
                </a:solidFill>
                <a:effectLst/>
                <a:latin typeface="Arial"/>
                <a:ea typeface="+mn-ea"/>
                <a:cs typeface="+mn-cs"/>
              </a:rPr>
              <a:t> </a:t>
            </a:r>
            <a:r>
              <a:rPr lang="fr-FR" sz="1200" b="0" i="0" strike="sngStrike" kern="1200" dirty="0" err="1">
                <a:solidFill>
                  <a:schemeClr val="tx1"/>
                </a:solidFill>
                <a:effectLst/>
                <a:latin typeface="Arial"/>
                <a:ea typeface="+mn-ea"/>
                <a:cs typeface="+mn-cs"/>
              </a:rPr>
              <a:t>token</a:t>
            </a:r>
            <a:r>
              <a:rPr lang="fr-FR" sz="1200" b="0" i="0" strike="sngStrike" kern="1200" baseline="0" dirty="0">
                <a:solidFill>
                  <a:schemeClr val="tx1"/>
                </a:solidFill>
                <a:effectLst/>
                <a:latin typeface="Arial"/>
                <a:ea typeface="+mn-ea"/>
                <a:cs typeface="+mn-cs"/>
              </a:rPr>
              <a:t> (sera retirée à partir de la 4.10) ??? Source de problème si on évoque cela</a:t>
            </a:r>
            <a:endParaRPr lang="fr-FR" strike="sngStrike" dirty="0"/>
          </a:p>
          <a:p>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24</a:t>
            </a:fld>
            <a:endParaRPr lang="en-US"/>
          </a:p>
        </p:txBody>
      </p:sp>
    </p:spTree>
    <p:extLst>
      <p:ext uri="{BB962C8B-B14F-4D97-AF65-F5344CB8AC3E}">
        <p14:creationId xmlns:p14="http://schemas.microsoft.com/office/powerpoint/2010/main" val="2398475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l’évoquait plus </a:t>
            </a:r>
            <a:r>
              <a:rPr lang="fr-FR" dirty="0" err="1"/>
              <a:t>tot</a:t>
            </a:r>
            <a:r>
              <a:rPr lang="fr-FR" dirty="0"/>
              <a:t> les couches </a:t>
            </a:r>
            <a:r>
              <a:rPr lang="fr-FR" dirty="0" err="1"/>
              <a:t>basemap</a:t>
            </a:r>
            <a:r>
              <a:rPr lang="fr-FR" dirty="0"/>
              <a:t> et </a:t>
            </a:r>
            <a:r>
              <a:rPr lang="fr-FR" dirty="0" err="1"/>
              <a:t>ground</a:t>
            </a:r>
            <a:r>
              <a:rPr lang="fr-FR" dirty="0"/>
              <a:t> permettent de définir le</a:t>
            </a:r>
            <a:r>
              <a:rPr lang="fr-FR" baseline="0" dirty="0"/>
              <a:t> fond de la carte et peuvent être identifié rapidement soit via un </a:t>
            </a:r>
            <a:r>
              <a:rPr lang="fr-FR" baseline="0" dirty="0" err="1"/>
              <a:t>wkid</a:t>
            </a:r>
            <a:r>
              <a:rPr lang="fr-FR" baseline="0" dirty="0"/>
              <a:t> si vous le connaissez, soit via un item de la plateforme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25</a:t>
            </a:fld>
            <a:endParaRPr lang="en-US"/>
          </a:p>
        </p:txBody>
      </p:sp>
    </p:spTree>
    <p:extLst>
      <p:ext uri="{BB962C8B-B14F-4D97-AF65-F5344CB8AC3E}">
        <p14:creationId xmlns:p14="http://schemas.microsoft.com/office/powerpoint/2010/main" val="1735649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Le premier pattern de développement</a:t>
            </a:r>
            <a:r>
              <a:rPr lang="fr-FR" baseline="0" dirty="0"/>
              <a:t> que nous allons voir est l’</a:t>
            </a:r>
            <a:r>
              <a:rPr lang="fr-FR" baseline="0" dirty="0" err="1"/>
              <a:t>accessor</a:t>
            </a:r>
            <a:r>
              <a:rPr lang="fr-FR" baseline="0" dirty="0"/>
              <a:t>, c’est comme nous l’avons dit le socle de l’api 4</a:t>
            </a:r>
          </a:p>
          <a:p>
            <a:pPr marL="0" marR="0" lvl="0" indent="0" algn="l" defTabSz="457200" rtl="0" eaLnBrk="1" fontAlgn="auto" latinLnBrk="0" hangingPunct="1">
              <a:lnSpc>
                <a:spcPct val="100000"/>
              </a:lnSpc>
              <a:spcBef>
                <a:spcPts val="0"/>
              </a:spcBef>
              <a:spcAft>
                <a:spcPts val="0"/>
              </a:spcAft>
              <a:buClrTx/>
              <a:buSzTx/>
              <a:buFontTx/>
              <a:buNone/>
              <a:tabLst/>
              <a:defRPr/>
            </a:pPr>
            <a:r>
              <a:rPr lang="fr-FR" baseline="0" dirty="0"/>
              <a:t>Il permet d’accéder rapidement aux propriétés d’un élément sans utiliser de getter et/ou setter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baseline="0" dirty="0"/>
              <a:t>Le but de l’</a:t>
            </a:r>
            <a:r>
              <a:rPr lang="fr-FR" baseline="0" dirty="0" err="1"/>
              <a:t>autocasting</a:t>
            </a:r>
            <a:r>
              <a:rPr lang="fr-FR" baseline="0" dirty="0"/>
              <a:t> est similaire il permet de définir rapidement et simplement une propriété typée sans pour autant avoir à déclarer le module AMD, il est notamment utilisé sur les type de layer, </a:t>
            </a:r>
            <a:r>
              <a:rPr lang="fr-FR" baseline="0" dirty="0" err="1"/>
              <a:t>renderer</a:t>
            </a:r>
            <a:r>
              <a:rPr lang="fr-FR" baseline="0" dirty="0"/>
              <a:t> et symboles comme nous le verrons par la suite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26</a:t>
            </a:fld>
            <a:endParaRPr lang="en-US"/>
          </a:p>
        </p:txBody>
      </p:sp>
    </p:spTree>
    <p:extLst>
      <p:ext uri="{BB962C8B-B14F-4D97-AF65-F5344CB8AC3E}">
        <p14:creationId xmlns:p14="http://schemas.microsoft.com/office/powerpoint/2010/main" val="1922612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https://codepen.io/fgrataloup/pen/aRvxyW?editors=001</a:t>
            </a:r>
          </a:p>
          <a:p>
            <a:endParaRPr lang="en-US" baseline="0" dirty="0"/>
          </a:p>
          <a:p>
            <a:r>
              <a:rPr lang="en-US" baseline="0" dirty="0"/>
              <a:t>Pour </a:t>
            </a:r>
            <a:r>
              <a:rPr lang="en-US" baseline="0" dirty="0" err="1"/>
              <a:t>cette</a:t>
            </a:r>
            <a:r>
              <a:rPr lang="en-US" baseline="0" dirty="0"/>
              <a:t> première demonstration nous </a:t>
            </a:r>
            <a:r>
              <a:rPr lang="en-US" baseline="0" dirty="0" err="1"/>
              <a:t>nous</a:t>
            </a:r>
            <a:r>
              <a:rPr lang="en-US" baseline="0" dirty="0"/>
              <a:t> </a:t>
            </a:r>
            <a:r>
              <a:rPr lang="en-US" baseline="0" dirty="0" err="1"/>
              <a:t>sommes</a:t>
            </a:r>
            <a:r>
              <a:rPr lang="en-US" baseline="0" dirty="0"/>
              <a:t> </a:t>
            </a:r>
            <a:r>
              <a:rPr lang="en-US" baseline="0" dirty="0" err="1"/>
              <a:t>positionné</a:t>
            </a:r>
            <a:r>
              <a:rPr lang="en-US" baseline="0" dirty="0"/>
              <a:t> sur la </a:t>
            </a:r>
            <a:r>
              <a:rPr lang="en-US" baseline="0" dirty="0" err="1"/>
              <a:t>ville</a:t>
            </a:r>
            <a:r>
              <a:rPr lang="en-US" baseline="0" dirty="0"/>
              <a:t> de Lyon </a:t>
            </a:r>
            <a:r>
              <a:rPr lang="en-US" baseline="0" dirty="0" err="1"/>
              <a:t>venant</a:t>
            </a:r>
            <a:r>
              <a:rPr lang="en-US" baseline="0" dirty="0"/>
              <a:t> tout </a:t>
            </a:r>
            <a:r>
              <a:rPr lang="en-US" baseline="0" dirty="0" err="1"/>
              <a:t>deux</a:t>
            </a:r>
            <a:r>
              <a:rPr lang="en-US" baseline="0" dirty="0"/>
              <a:t> de </a:t>
            </a:r>
            <a:r>
              <a:rPr lang="en-US" baseline="0" dirty="0" err="1"/>
              <a:t>cette</a:t>
            </a:r>
            <a:r>
              <a:rPr lang="en-US" baseline="0" dirty="0"/>
              <a:t> </a:t>
            </a:r>
            <a:r>
              <a:rPr lang="en-US" baseline="0" dirty="0" err="1"/>
              <a:t>ville</a:t>
            </a:r>
            <a:r>
              <a:rPr lang="en-US" baseline="0" dirty="0"/>
              <a:t>, </a:t>
            </a:r>
            <a:r>
              <a:rPr lang="en-US" baseline="0" dirty="0" err="1"/>
              <a:t>mais</a:t>
            </a:r>
            <a:r>
              <a:rPr lang="en-US" baseline="0" dirty="0"/>
              <a:t> </a:t>
            </a:r>
            <a:r>
              <a:rPr lang="en-US" baseline="0" dirty="0" err="1"/>
              <a:t>aussi</a:t>
            </a:r>
            <a:r>
              <a:rPr lang="en-US" baseline="0" dirty="0"/>
              <a:t> </a:t>
            </a:r>
            <a:r>
              <a:rPr lang="en-US" baseline="0" dirty="0" err="1"/>
              <a:t>afin</a:t>
            </a:r>
            <a:r>
              <a:rPr lang="en-US" baseline="0" dirty="0"/>
              <a:t> de </a:t>
            </a:r>
            <a:r>
              <a:rPr lang="en-US" baseline="0" dirty="0" err="1"/>
              <a:t>voir</a:t>
            </a:r>
            <a:r>
              <a:rPr lang="en-US" baseline="0" dirty="0"/>
              <a:t> </a:t>
            </a:r>
            <a:r>
              <a:rPr lang="en-US" baseline="0" dirty="0" err="1"/>
              <a:t>d’avantage</a:t>
            </a:r>
            <a:r>
              <a:rPr lang="en-US" baseline="0" dirty="0"/>
              <a:t> les reliefs </a:t>
            </a:r>
            <a:r>
              <a:rPr lang="en-US" baseline="0" dirty="0" err="1"/>
              <a:t>lié</a:t>
            </a:r>
            <a:r>
              <a:rPr lang="en-US" baseline="0" dirty="0"/>
              <a:t> à </a:t>
            </a:r>
            <a:r>
              <a:rPr lang="en-US" baseline="0" dirty="0" err="1"/>
              <a:t>l’elevationLayer</a:t>
            </a:r>
            <a:r>
              <a:rPr lang="en-US" baseline="0" dirty="0"/>
              <a:t>.</a:t>
            </a:r>
          </a:p>
          <a:p>
            <a:r>
              <a:rPr lang="en-US" baseline="0" dirty="0"/>
              <a:t>Nous </a:t>
            </a:r>
            <a:r>
              <a:rPr lang="en-US" baseline="0" dirty="0" err="1"/>
              <a:t>avons</a:t>
            </a:r>
            <a:r>
              <a:rPr lang="en-US" baseline="0" dirty="0"/>
              <a:t> </a:t>
            </a:r>
            <a:r>
              <a:rPr lang="en-US" baseline="0" dirty="0" err="1"/>
              <a:t>intégré</a:t>
            </a:r>
            <a:r>
              <a:rPr lang="en-US" baseline="0" dirty="0"/>
              <a:t> </a:t>
            </a:r>
            <a:r>
              <a:rPr lang="en-US" baseline="0" dirty="0" err="1"/>
              <a:t>comme</a:t>
            </a:r>
            <a:r>
              <a:rPr lang="en-US" baseline="0" dirty="0"/>
              <a:t> </a:t>
            </a:r>
            <a:r>
              <a:rPr lang="en-US" baseline="0" dirty="0" err="1"/>
              <a:t>basemap</a:t>
            </a:r>
            <a:r>
              <a:rPr lang="en-US" baseline="0" dirty="0"/>
              <a:t> sur </a:t>
            </a:r>
            <a:r>
              <a:rPr lang="en-US" baseline="0" dirty="0" err="1"/>
              <a:t>notre</a:t>
            </a:r>
            <a:r>
              <a:rPr lang="en-US" baseline="0" dirty="0"/>
              <a:t> objet map 2 couches, un vectortilelayer que nous </a:t>
            </a:r>
            <a:r>
              <a:rPr lang="en-US" baseline="0" dirty="0" err="1"/>
              <a:t>pouvons</a:t>
            </a:r>
            <a:r>
              <a:rPr lang="en-US" baseline="0" dirty="0"/>
              <a:t> </a:t>
            </a:r>
            <a:r>
              <a:rPr lang="en-US" baseline="0" dirty="0" err="1"/>
              <a:t>intégrer</a:t>
            </a:r>
            <a:r>
              <a:rPr lang="en-US" baseline="0" dirty="0"/>
              <a:t> de </a:t>
            </a:r>
            <a:r>
              <a:rPr lang="en-US" baseline="0" dirty="0" err="1"/>
              <a:t>deux</a:t>
            </a:r>
            <a:r>
              <a:rPr lang="en-US" baseline="0" dirty="0"/>
              <a:t> </a:t>
            </a:r>
            <a:r>
              <a:rPr lang="en-US" baseline="0" dirty="0" err="1"/>
              <a:t>manières</a:t>
            </a:r>
            <a:r>
              <a:rPr lang="en-US" baseline="0" dirty="0"/>
              <a:t>, </a:t>
            </a:r>
            <a:r>
              <a:rPr lang="en-US" baseline="0" dirty="0" err="1"/>
              <a:t>soit</a:t>
            </a:r>
            <a:r>
              <a:rPr lang="en-US" baseline="0" dirty="0"/>
              <a:t> à </a:t>
            </a:r>
            <a:r>
              <a:rPr lang="en-US" baseline="0" dirty="0" err="1"/>
              <a:t>l’aide</a:t>
            </a:r>
            <a:r>
              <a:rPr lang="en-US" baseline="0" dirty="0"/>
              <a:t> de </a:t>
            </a:r>
            <a:r>
              <a:rPr lang="en-US" baseline="0" dirty="0" err="1"/>
              <a:t>l’url</a:t>
            </a:r>
            <a:r>
              <a:rPr lang="en-US" baseline="0" dirty="0"/>
              <a:t> de </a:t>
            </a:r>
            <a:r>
              <a:rPr lang="en-US" baseline="0" dirty="0" err="1"/>
              <a:t>l’item</a:t>
            </a:r>
            <a:r>
              <a:rPr lang="en-US" baseline="0" dirty="0"/>
              <a:t> </a:t>
            </a:r>
            <a:r>
              <a:rPr lang="en-US" baseline="0" dirty="0" err="1"/>
              <a:t>ou</a:t>
            </a:r>
            <a:r>
              <a:rPr lang="en-US" baseline="0" dirty="0"/>
              <a:t> à </a:t>
            </a:r>
            <a:r>
              <a:rPr lang="en-US" baseline="0" dirty="0" err="1"/>
              <a:t>l’aide</a:t>
            </a:r>
            <a:r>
              <a:rPr lang="en-US" baseline="0" dirty="0"/>
              <a:t> du style au format </a:t>
            </a:r>
            <a:r>
              <a:rPr lang="en-US" baseline="0" dirty="0" err="1"/>
              <a:t>json</a:t>
            </a:r>
            <a:endParaRPr lang="en-US" baseline="0" dirty="0"/>
          </a:p>
          <a:p>
            <a:r>
              <a:rPr lang="en-US" baseline="0" dirty="0"/>
              <a:t>Et </a:t>
            </a:r>
            <a:r>
              <a:rPr lang="en-US" baseline="0" dirty="0" err="1"/>
              <a:t>une</a:t>
            </a:r>
            <a:r>
              <a:rPr lang="en-US" baseline="0" dirty="0"/>
              <a:t> </a:t>
            </a:r>
            <a:r>
              <a:rPr lang="en-US" baseline="0" dirty="0" err="1"/>
              <a:t>tilelayer</a:t>
            </a:r>
            <a:r>
              <a:rPr lang="en-US" baseline="0" dirty="0"/>
              <a:t> qui </a:t>
            </a:r>
            <a:r>
              <a:rPr lang="en-US" baseline="0" dirty="0" err="1"/>
              <a:t>représente</a:t>
            </a:r>
            <a:r>
              <a:rPr lang="en-US" baseline="0" dirty="0"/>
              <a:t> les </a:t>
            </a:r>
            <a:r>
              <a:rPr lang="en-US" baseline="0" dirty="0" err="1"/>
              <a:t>élévations</a:t>
            </a:r>
            <a:r>
              <a:rPr lang="en-US" baseline="0" dirty="0"/>
              <a:t>, </a:t>
            </a:r>
            <a:r>
              <a:rPr lang="en-US" baseline="0" dirty="0" err="1"/>
              <a:t>si</a:t>
            </a:r>
            <a:r>
              <a:rPr lang="en-US" baseline="0" dirty="0"/>
              <a:t> nous la </a:t>
            </a:r>
            <a:r>
              <a:rPr lang="en-US" baseline="0" dirty="0" err="1"/>
              <a:t>désactivons</a:t>
            </a:r>
            <a:r>
              <a:rPr lang="en-US" baseline="0" dirty="0"/>
              <a:t> les </a:t>
            </a:r>
            <a:r>
              <a:rPr lang="en-US" baseline="0" dirty="0" err="1"/>
              <a:t>élévations</a:t>
            </a:r>
            <a:r>
              <a:rPr lang="en-US" baseline="0" dirty="0"/>
              <a:t>  </a:t>
            </a:r>
            <a:r>
              <a:rPr lang="en-US" baseline="0" dirty="0" err="1"/>
              <a:t>apparaissent</a:t>
            </a:r>
            <a:r>
              <a:rPr lang="en-US" baseline="0" dirty="0"/>
              <a:t> beaucoup </a:t>
            </a:r>
            <a:r>
              <a:rPr lang="en-US" baseline="0" dirty="0" err="1"/>
              <a:t>moins</a:t>
            </a:r>
            <a:r>
              <a:rPr lang="en-US" baseline="0" dirty="0"/>
              <a:t> </a:t>
            </a:r>
            <a:r>
              <a:rPr lang="en-US" baseline="0" dirty="0" err="1"/>
              <a:t>nettement</a:t>
            </a:r>
            <a:endParaRPr lang="en-US" baseline="0" dirty="0"/>
          </a:p>
          <a:p>
            <a:r>
              <a:rPr lang="en-US" baseline="0" dirty="0"/>
              <a:t>Nous </a:t>
            </a:r>
            <a:r>
              <a:rPr lang="en-US" baseline="0" dirty="0" err="1"/>
              <a:t>avons</a:t>
            </a:r>
            <a:r>
              <a:rPr lang="en-US" baseline="0" dirty="0"/>
              <a:t> </a:t>
            </a:r>
            <a:r>
              <a:rPr lang="en-US" baseline="0" dirty="0" err="1"/>
              <a:t>référencé</a:t>
            </a:r>
            <a:r>
              <a:rPr lang="en-US" baseline="0" dirty="0"/>
              <a:t> </a:t>
            </a:r>
            <a:r>
              <a:rPr lang="en-US" baseline="0" dirty="0" err="1"/>
              <a:t>l’élévation</a:t>
            </a:r>
            <a:r>
              <a:rPr lang="en-US" baseline="0" dirty="0"/>
              <a:t> à </a:t>
            </a:r>
            <a:r>
              <a:rPr lang="en-US" baseline="0" dirty="0" err="1"/>
              <a:t>l’aide</a:t>
            </a:r>
            <a:r>
              <a:rPr lang="en-US" baseline="0" dirty="0"/>
              <a:t> de </a:t>
            </a:r>
            <a:r>
              <a:rPr lang="en-US" baseline="0" dirty="0" err="1"/>
              <a:t>l’url</a:t>
            </a:r>
            <a:r>
              <a:rPr lang="en-US" baseline="0" dirty="0"/>
              <a:t> de </a:t>
            </a:r>
            <a:r>
              <a:rPr lang="en-US" baseline="0" dirty="0" err="1"/>
              <a:t>l’elevationlayer</a:t>
            </a:r>
            <a:r>
              <a:rPr lang="en-US" baseline="0" dirty="0"/>
              <a:t> </a:t>
            </a:r>
            <a:r>
              <a:rPr lang="en-US" baseline="0" dirty="0" err="1"/>
              <a:t>d’arcgisonline</a:t>
            </a:r>
            <a:r>
              <a:rPr lang="en-US" baseline="0" dirty="0"/>
              <a:t>, nous </a:t>
            </a:r>
            <a:r>
              <a:rPr lang="en-US" baseline="0" dirty="0" err="1"/>
              <a:t>aurions</a:t>
            </a:r>
            <a:r>
              <a:rPr lang="en-US" baseline="0" dirty="0"/>
              <a:t> </a:t>
            </a:r>
            <a:r>
              <a:rPr lang="en-US" baseline="0" dirty="0" err="1"/>
              <a:t>pu</a:t>
            </a:r>
            <a:r>
              <a:rPr lang="en-US" baseline="0" dirty="0"/>
              <a:t> </a:t>
            </a:r>
            <a:r>
              <a:rPr lang="en-US" baseline="0" dirty="0" err="1"/>
              <a:t>aussi</a:t>
            </a:r>
            <a:r>
              <a:rPr lang="en-US" baseline="0" dirty="0"/>
              <a:t> </a:t>
            </a:r>
            <a:r>
              <a:rPr lang="en-US" baseline="0" dirty="0" err="1"/>
              <a:t>utiliser</a:t>
            </a:r>
            <a:r>
              <a:rPr lang="en-US" baseline="0" dirty="0"/>
              <a:t> la </a:t>
            </a:r>
            <a:r>
              <a:rPr lang="en-US" baseline="0" dirty="0" err="1"/>
              <a:t>propriété</a:t>
            </a:r>
            <a:r>
              <a:rPr lang="en-US" baseline="0" dirty="0"/>
              <a:t> </a:t>
            </a:r>
            <a:r>
              <a:rPr lang="en-US" baseline="0" dirty="0" err="1"/>
              <a:t>d’autocasting</a:t>
            </a:r>
            <a:r>
              <a:rPr lang="en-US" baseline="0" dirty="0"/>
              <a:t> qui a le </a:t>
            </a:r>
            <a:r>
              <a:rPr lang="en-US" baseline="0" dirty="0" err="1"/>
              <a:t>même</a:t>
            </a:r>
            <a:r>
              <a:rPr lang="en-US" baseline="0" dirty="0"/>
              <a:t> </a:t>
            </a:r>
            <a:r>
              <a:rPr lang="en-US" baseline="0" dirty="0" err="1"/>
              <a:t>résultat</a:t>
            </a:r>
            <a:endParaRPr lang="en-US" baseline="0" dirty="0"/>
          </a:p>
          <a:p>
            <a:r>
              <a:rPr lang="en-US" baseline="0" dirty="0" err="1"/>
              <a:t>Enfin</a:t>
            </a:r>
            <a:r>
              <a:rPr lang="en-US" baseline="0" dirty="0"/>
              <a:t> nous </a:t>
            </a:r>
            <a:r>
              <a:rPr lang="en-US" baseline="0" dirty="0" err="1"/>
              <a:t>avons</a:t>
            </a:r>
            <a:r>
              <a:rPr lang="en-US" baseline="0" dirty="0"/>
              <a:t> non </a:t>
            </a:r>
            <a:r>
              <a:rPr lang="en-US" baseline="0" dirty="0" err="1"/>
              <a:t>seulement</a:t>
            </a:r>
            <a:r>
              <a:rPr lang="en-US" baseline="0" dirty="0"/>
              <a:t> </a:t>
            </a:r>
            <a:r>
              <a:rPr lang="en-US" baseline="0" dirty="0" err="1"/>
              <a:t>défini</a:t>
            </a:r>
            <a:r>
              <a:rPr lang="en-US" baseline="0" dirty="0"/>
              <a:t> la map au </a:t>
            </a:r>
            <a:r>
              <a:rPr lang="en-US" baseline="0" dirty="0" err="1"/>
              <a:t>niveau</a:t>
            </a:r>
            <a:r>
              <a:rPr lang="en-US" baseline="0" dirty="0"/>
              <a:t> de </a:t>
            </a:r>
            <a:r>
              <a:rPr lang="en-US" baseline="0" dirty="0" err="1"/>
              <a:t>notre</a:t>
            </a:r>
            <a:r>
              <a:rPr lang="en-US" baseline="0" dirty="0"/>
              <a:t> </a:t>
            </a:r>
            <a:r>
              <a:rPr lang="en-US" baseline="0" dirty="0" err="1"/>
              <a:t>sceneview</a:t>
            </a:r>
            <a:r>
              <a:rPr lang="en-US" baseline="0" dirty="0"/>
              <a:t> </a:t>
            </a:r>
            <a:r>
              <a:rPr lang="en-US" baseline="0" dirty="0" err="1"/>
              <a:t>mais</a:t>
            </a:r>
            <a:r>
              <a:rPr lang="en-US" baseline="0" dirty="0"/>
              <a:t> </a:t>
            </a:r>
            <a:r>
              <a:rPr lang="en-US" baseline="0" dirty="0" err="1"/>
              <a:t>aussi</a:t>
            </a:r>
            <a:r>
              <a:rPr lang="en-US" baseline="0" dirty="0"/>
              <a:t> des </a:t>
            </a:r>
            <a:r>
              <a:rPr lang="en-US" baseline="0" dirty="0" err="1"/>
              <a:t>propriétés</a:t>
            </a:r>
            <a:r>
              <a:rPr lang="en-US" baseline="0" dirty="0"/>
              <a:t> </a:t>
            </a:r>
            <a:r>
              <a:rPr lang="en-US" baseline="0" dirty="0" err="1"/>
              <a:t>d’environnement</a:t>
            </a:r>
            <a:r>
              <a:rPr lang="en-US" baseline="0" dirty="0"/>
              <a:t> qui nous </a:t>
            </a:r>
            <a:r>
              <a:rPr lang="en-US" baseline="0" dirty="0" err="1"/>
              <a:t>permettent</a:t>
            </a:r>
            <a:r>
              <a:rPr lang="en-US" baseline="0" dirty="0"/>
              <a:t> </a:t>
            </a:r>
            <a:r>
              <a:rPr lang="en-US" baseline="0" dirty="0" err="1"/>
              <a:t>d’accéder</a:t>
            </a:r>
            <a:r>
              <a:rPr lang="en-US" baseline="0" dirty="0"/>
              <a:t> à tout un ensemble de configurations </a:t>
            </a:r>
            <a:r>
              <a:rPr lang="en-US" baseline="0" dirty="0" err="1"/>
              <a:t>très</a:t>
            </a:r>
            <a:r>
              <a:rPr lang="en-US" baseline="0" dirty="0"/>
              <a:t> </a:t>
            </a:r>
            <a:r>
              <a:rPr lang="en-US" baseline="0" dirty="0" err="1"/>
              <a:t>intéressantes</a:t>
            </a:r>
            <a:r>
              <a:rPr lang="en-US" baseline="0" dirty="0"/>
              <a:t> </a:t>
            </a:r>
            <a:r>
              <a:rPr lang="en-US" baseline="0" dirty="0" err="1"/>
              <a:t>afin</a:t>
            </a:r>
            <a:r>
              <a:rPr lang="en-US" baseline="0" dirty="0"/>
              <a:t> de </a:t>
            </a:r>
            <a:r>
              <a:rPr lang="en-US" baseline="0" dirty="0" err="1"/>
              <a:t>définir</a:t>
            </a:r>
            <a:r>
              <a:rPr lang="en-US" baseline="0" dirty="0"/>
              <a:t> </a:t>
            </a:r>
            <a:r>
              <a:rPr lang="en-US" baseline="0" dirty="0" err="1"/>
              <a:t>l’ambiance</a:t>
            </a:r>
            <a:r>
              <a:rPr lang="en-US" baseline="0" dirty="0"/>
              <a:t> de la carte, la lumière, les </a:t>
            </a:r>
            <a:r>
              <a:rPr lang="en-US" baseline="0" dirty="0" err="1"/>
              <a:t>propriétés</a:t>
            </a:r>
            <a:r>
              <a:rPr lang="en-US" baseline="0" dirty="0"/>
              <a:t> physiques </a:t>
            </a:r>
            <a:r>
              <a:rPr lang="en-US" baseline="0" dirty="0" err="1"/>
              <a:t>comme</a:t>
            </a:r>
            <a:r>
              <a:rPr lang="en-US" baseline="0" dirty="0"/>
              <a:t> la presence </a:t>
            </a:r>
            <a:r>
              <a:rPr lang="en-US" baseline="0" dirty="0" err="1"/>
              <a:t>d’athmosphère</a:t>
            </a:r>
            <a:r>
              <a:rPr lang="en-US" baseline="0" dirty="0"/>
              <a:t> </a:t>
            </a:r>
            <a:r>
              <a:rPr lang="en-US" baseline="0" dirty="0" err="1"/>
              <a:t>ou</a:t>
            </a:r>
            <a:r>
              <a:rPr lang="en-US" baseline="0" dirty="0"/>
              <a:t> </a:t>
            </a:r>
            <a:r>
              <a:rPr lang="en-US" baseline="0" dirty="0" err="1"/>
              <a:t>d’étoiles</a:t>
            </a:r>
            <a:r>
              <a:rPr lang="en-US" baseline="0" dirty="0"/>
              <a:t> on </a:t>
            </a:r>
            <a:r>
              <a:rPr lang="en-US" baseline="0" dirty="0" err="1"/>
              <a:t>peut</a:t>
            </a:r>
            <a:r>
              <a:rPr lang="en-US" baseline="0" dirty="0"/>
              <a:t> </a:t>
            </a:r>
            <a:r>
              <a:rPr lang="en-US" baseline="0" dirty="0" err="1"/>
              <a:t>jouer</a:t>
            </a:r>
            <a:r>
              <a:rPr lang="en-US" baseline="0" dirty="0"/>
              <a:t> sur </a:t>
            </a:r>
            <a:r>
              <a:rPr lang="en-US" baseline="0" dirty="0" err="1"/>
              <a:t>ces</a:t>
            </a:r>
            <a:r>
              <a:rPr lang="en-US" baseline="0" dirty="0"/>
              <a:t> </a:t>
            </a:r>
            <a:r>
              <a:rPr lang="en-US" baseline="0" dirty="0" err="1"/>
              <a:t>propriétés</a:t>
            </a:r>
            <a:r>
              <a:rPr lang="en-US" baseline="0" dirty="0"/>
              <a:t> pour par </a:t>
            </a:r>
            <a:r>
              <a:rPr lang="en-US" baseline="0" dirty="0" err="1"/>
              <a:t>exemple</a:t>
            </a:r>
            <a:r>
              <a:rPr lang="en-US" baseline="0" dirty="0"/>
              <a:t> donner </a:t>
            </a:r>
            <a:r>
              <a:rPr lang="en-US" baseline="0" dirty="0" err="1"/>
              <a:t>une</a:t>
            </a:r>
            <a:r>
              <a:rPr lang="en-US" baseline="0" dirty="0"/>
              <a:t> </a:t>
            </a:r>
            <a:r>
              <a:rPr lang="en-US" baseline="0" dirty="0" err="1"/>
              <a:t>heure</a:t>
            </a:r>
            <a:r>
              <a:rPr lang="en-US" baseline="0" dirty="0"/>
              <a:t> </a:t>
            </a:r>
            <a:r>
              <a:rPr lang="en-US" baseline="0" dirty="0" err="1"/>
              <a:t>spécifique</a:t>
            </a:r>
            <a:r>
              <a:rPr lang="en-US" baseline="0" dirty="0"/>
              <a:t> </a:t>
            </a:r>
            <a:r>
              <a:rPr lang="en-US" baseline="0" dirty="0" err="1"/>
              <a:t>ce</a:t>
            </a:r>
            <a:r>
              <a:rPr lang="en-US" baseline="0" dirty="0"/>
              <a:t> qui change les </a:t>
            </a:r>
            <a:r>
              <a:rPr lang="en-US" baseline="0" dirty="0" err="1"/>
              <a:t>ombrages</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a:p>
        </p:txBody>
      </p:sp>
    </p:spTree>
    <p:extLst>
      <p:ext uri="{BB962C8B-B14F-4D97-AF65-F5344CB8AC3E}">
        <p14:creationId xmlns:p14="http://schemas.microsoft.com/office/powerpoint/2010/main" val="1006892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Nous avons vu les </a:t>
            </a:r>
            <a:r>
              <a:rPr lang="fr-FR" dirty="0" err="1"/>
              <a:t>basemap</a:t>
            </a:r>
            <a:r>
              <a:rPr lang="fr-FR" baseline="0" dirty="0"/>
              <a:t> et </a:t>
            </a:r>
            <a:r>
              <a:rPr lang="fr-FR" baseline="0" dirty="0" err="1"/>
              <a:t>elevationlayer</a:t>
            </a:r>
            <a:r>
              <a:rPr lang="fr-FR" baseline="0" dirty="0"/>
              <a:t>, le troisième type de layer sont les </a:t>
            </a:r>
            <a:r>
              <a:rPr lang="fr-FR" baseline="0" dirty="0" err="1"/>
              <a:t>operationallayer</a:t>
            </a:r>
            <a:r>
              <a:rPr lang="fr-FR" baseline="0" dirty="0"/>
              <a:t>, vous avez la liste ci-dessus. La déclaration de ces </a:t>
            </a:r>
            <a:r>
              <a:rPr lang="fr-FR" baseline="0" dirty="0" err="1"/>
              <a:t>layers</a:t>
            </a:r>
            <a:r>
              <a:rPr lang="fr-FR" baseline="0" dirty="0"/>
              <a:t> est très simple, il suffit de charger le module </a:t>
            </a:r>
            <a:r>
              <a:rPr lang="fr-FR" baseline="0" dirty="0" err="1"/>
              <a:t>amd</a:t>
            </a:r>
            <a:r>
              <a:rPr lang="fr-FR" baseline="0" dirty="0"/>
              <a:t>, de créer la layer de mettre à jour les propriétés de la couche, puis d’ajouter la layer à la </a:t>
            </a:r>
            <a:r>
              <a:rPr lang="fr-FR" baseline="0" dirty="0" err="1"/>
              <a:t>map</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28</a:t>
            </a:fld>
            <a:endParaRPr lang="en-US"/>
          </a:p>
        </p:txBody>
      </p:sp>
    </p:spTree>
    <p:extLst>
      <p:ext uri="{BB962C8B-B14F-4D97-AF65-F5344CB8AC3E}">
        <p14:creationId xmlns:p14="http://schemas.microsoft.com/office/powerpoint/2010/main" val="161148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https://codepen.io/fgrataloup/pen/zmrGLJ?editors=001</a:t>
            </a:r>
          </a:p>
          <a:p>
            <a:endParaRPr lang="en-US" baseline="0" dirty="0"/>
          </a:p>
          <a:p>
            <a:r>
              <a:rPr lang="en-US" baseline="0" dirty="0"/>
              <a:t>Nous </a:t>
            </a:r>
            <a:r>
              <a:rPr lang="en-US" baseline="0" dirty="0" err="1"/>
              <a:t>avons</a:t>
            </a:r>
            <a:r>
              <a:rPr lang="en-US" baseline="0" dirty="0"/>
              <a:t> </a:t>
            </a:r>
            <a:r>
              <a:rPr lang="en-US" baseline="0" dirty="0" err="1"/>
              <a:t>dans</a:t>
            </a:r>
            <a:r>
              <a:rPr lang="en-US" baseline="0" dirty="0"/>
              <a:t> </a:t>
            </a:r>
            <a:r>
              <a:rPr lang="en-US" baseline="0" dirty="0" err="1"/>
              <a:t>cet</a:t>
            </a:r>
            <a:r>
              <a:rPr lang="en-US" baseline="0" dirty="0"/>
              <a:t> </a:t>
            </a:r>
            <a:r>
              <a:rPr lang="en-US" baseline="0" dirty="0" err="1"/>
              <a:t>exemple</a:t>
            </a:r>
            <a:r>
              <a:rPr lang="en-US" baseline="0" dirty="0"/>
              <a:t> chargé un layer simple avec </a:t>
            </a:r>
            <a:r>
              <a:rPr lang="en-US" baseline="0" dirty="0" err="1"/>
              <a:t>seulement</a:t>
            </a:r>
            <a:r>
              <a:rPr lang="en-US" baseline="0" dirty="0"/>
              <a:t> </a:t>
            </a:r>
            <a:r>
              <a:rPr lang="en-US" baseline="0" dirty="0" err="1"/>
              <a:t>comme</a:t>
            </a:r>
            <a:r>
              <a:rPr lang="en-US" baseline="0" dirty="0"/>
              <a:t> </a:t>
            </a:r>
            <a:r>
              <a:rPr lang="en-US" baseline="0" dirty="0" err="1"/>
              <a:t>propriété</a:t>
            </a:r>
            <a:r>
              <a:rPr lang="en-US" baseline="0" dirty="0"/>
              <a:t> le parameter </a:t>
            </a:r>
            <a:r>
              <a:rPr lang="en-US" baseline="0" dirty="0" err="1"/>
              <a:t>definitionExpression</a:t>
            </a:r>
            <a:r>
              <a:rPr lang="en-US" baseline="0" dirty="0"/>
              <a:t> qui </a:t>
            </a:r>
            <a:r>
              <a:rPr lang="en-US" baseline="0" dirty="0" err="1"/>
              <a:t>permet</a:t>
            </a:r>
            <a:r>
              <a:rPr lang="en-US" baseline="0" dirty="0"/>
              <a:t> qui </a:t>
            </a:r>
            <a:r>
              <a:rPr lang="en-US" baseline="0" dirty="0" err="1"/>
              <a:t>permet</a:t>
            </a:r>
            <a:r>
              <a:rPr lang="en-US" baseline="0" dirty="0"/>
              <a:t> de specifier le 10ème arrondissement de Paris</a:t>
            </a:r>
          </a:p>
          <a:p>
            <a:r>
              <a:rPr lang="en-US" baseline="0" dirty="0"/>
              <a:t>Il </a:t>
            </a:r>
            <a:r>
              <a:rPr lang="en-US" baseline="0" dirty="0" err="1"/>
              <a:t>suffit</a:t>
            </a:r>
            <a:r>
              <a:rPr lang="en-US" baseline="0" dirty="0"/>
              <a:t> </a:t>
            </a:r>
            <a:r>
              <a:rPr lang="en-US" baseline="0" dirty="0" err="1"/>
              <a:t>ensuite</a:t>
            </a:r>
            <a:r>
              <a:rPr lang="en-US" baseline="0" dirty="0"/>
              <a:t> </a:t>
            </a:r>
            <a:r>
              <a:rPr lang="en-US" baseline="0" dirty="0" err="1"/>
              <a:t>d’ajouter</a:t>
            </a:r>
            <a:r>
              <a:rPr lang="en-US" baseline="0" dirty="0"/>
              <a:t> </a:t>
            </a:r>
            <a:r>
              <a:rPr lang="en-US" baseline="0" dirty="0" err="1"/>
              <a:t>cette</a:t>
            </a:r>
            <a:r>
              <a:rPr lang="en-US" baseline="0" dirty="0"/>
              <a:t> </a:t>
            </a:r>
            <a:r>
              <a:rPr lang="en-US" baseline="0" dirty="0" err="1"/>
              <a:t>featurelayer</a:t>
            </a:r>
            <a:r>
              <a:rPr lang="en-US" baseline="0" dirty="0"/>
              <a:t> à la map pour </a:t>
            </a:r>
            <a:r>
              <a:rPr lang="en-US" baseline="0" dirty="0" err="1"/>
              <a:t>voir</a:t>
            </a:r>
            <a:r>
              <a:rPr lang="en-US" baseline="0" dirty="0"/>
              <a:t> </a:t>
            </a:r>
            <a:r>
              <a:rPr lang="en-US" baseline="0" dirty="0" err="1"/>
              <a:t>nos</a:t>
            </a:r>
            <a:r>
              <a:rPr lang="en-US" baseline="0" dirty="0"/>
              <a:t> </a:t>
            </a:r>
            <a:r>
              <a:rPr lang="en-US" baseline="0" dirty="0" err="1"/>
              <a:t>entités</a:t>
            </a:r>
            <a:r>
              <a:rPr lang="en-US" baseline="0" dirty="0"/>
              <a:t> </a:t>
            </a:r>
            <a:r>
              <a:rPr lang="en-US" baseline="0" dirty="0" err="1"/>
              <a:t>s’afficher</a:t>
            </a:r>
            <a:r>
              <a:rPr lang="en-US" baseline="0" dirty="0"/>
              <a:t> </a:t>
            </a:r>
            <a:r>
              <a:rPr lang="en-US" baseline="0" dirty="0" err="1"/>
              <a:t>très</a:t>
            </a:r>
            <a:r>
              <a:rPr lang="en-US" baseline="0" dirty="0"/>
              <a:t> </a:t>
            </a:r>
            <a:r>
              <a:rPr lang="en-US" baseline="0" dirty="0" err="1"/>
              <a:t>simplement</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a:p>
        </p:txBody>
      </p:sp>
    </p:spTree>
    <p:extLst>
      <p:ext uri="{BB962C8B-B14F-4D97-AF65-F5344CB8AC3E}">
        <p14:creationId xmlns:p14="http://schemas.microsoft.com/office/powerpoint/2010/main" val="3293520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a:t>
            </a:r>
            <a:r>
              <a:rPr lang="fr-FR" baseline="0" dirty="0"/>
              <a:t> objets cartographiques disposent d’un cycle de vie que vous voyez ci-dessus, ce cycle de vie peut être interrogé de façon très simple.</a:t>
            </a:r>
          </a:p>
          <a:p>
            <a:r>
              <a:rPr lang="fr-FR" baseline="0" dirty="0"/>
              <a:t>De même les propriétés des objets cartographiques peuvent être écoutées et une classe utilitaire </a:t>
            </a:r>
            <a:r>
              <a:rPr lang="fr-FR" baseline="0" dirty="0" err="1"/>
              <a:t>watchutils</a:t>
            </a:r>
            <a:r>
              <a:rPr lang="fr-FR" baseline="0" dirty="0"/>
              <a:t> nous aide à le faire. </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30</a:t>
            </a:fld>
            <a:endParaRPr lang="en-US"/>
          </a:p>
        </p:txBody>
      </p:sp>
    </p:spTree>
    <p:extLst>
      <p:ext uri="{BB962C8B-B14F-4D97-AF65-F5344CB8AC3E}">
        <p14:creationId xmlns:p14="http://schemas.microsoft.com/office/powerpoint/2010/main" val="295881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https://codepen.io/fgrataloup/pen/ZqQvBY?editors=001</a:t>
            </a:r>
          </a:p>
          <a:p>
            <a:r>
              <a:rPr lang="en-US" baseline="0" dirty="0" err="1"/>
              <a:t>Dans</a:t>
            </a:r>
            <a:r>
              <a:rPr lang="en-US" baseline="0" dirty="0"/>
              <a:t> la demo ci </a:t>
            </a:r>
            <a:r>
              <a:rPr lang="en-US" baseline="0" dirty="0" err="1"/>
              <a:t>dessus</a:t>
            </a:r>
            <a:r>
              <a:rPr lang="en-US" baseline="0" dirty="0"/>
              <a:t> nous </a:t>
            </a:r>
            <a:r>
              <a:rPr lang="en-US" baseline="0" dirty="0" err="1"/>
              <a:t>voyons</a:t>
            </a:r>
            <a:r>
              <a:rPr lang="en-US" baseline="0" dirty="0"/>
              <a:t> que nous </a:t>
            </a:r>
            <a:r>
              <a:rPr lang="en-US" baseline="0" dirty="0" err="1"/>
              <a:t>pouvons</a:t>
            </a:r>
            <a:r>
              <a:rPr lang="en-US" baseline="0" dirty="0"/>
              <a:t> </a:t>
            </a:r>
            <a:r>
              <a:rPr lang="en-US" baseline="0" dirty="0" err="1"/>
              <a:t>écouter</a:t>
            </a:r>
            <a:r>
              <a:rPr lang="en-US" baseline="0" dirty="0"/>
              <a:t> les </a:t>
            </a:r>
            <a:r>
              <a:rPr lang="en-US" baseline="0" dirty="0" err="1"/>
              <a:t>changements</a:t>
            </a:r>
            <a:r>
              <a:rPr lang="en-US" baseline="0" dirty="0"/>
              <a:t> d’état des </a:t>
            </a:r>
            <a:r>
              <a:rPr lang="en-US" baseline="0" dirty="0" err="1"/>
              <a:t>objets</a:t>
            </a:r>
            <a:r>
              <a:rPr lang="en-US" baseline="0" dirty="0"/>
              <a:t> </a:t>
            </a:r>
            <a:r>
              <a:rPr lang="en-US" baseline="0" dirty="0" err="1"/>
              <a:t>cartographiques</a:t>
            </a:r>
            <a:r>
              <a:rPr lang="en-US" baseline="0" dirty="0"/>
              <a:t> à </a:t>
            </a:r>
            <a:r>
              <a:rPr lang="en-US" baseline="0" dirty="0" err="1"/>
              <a:t>l’aide</a:t>
            </a:r>
            <a:r>
              <a:rPr lang="en-US" baseline="0" dirty="0"/>
              <a:t> du pattern loadable, nous </a:t>
            </a:r>
            <a:r>
              <a:rPr lang="en-US" baseline="0" dirty="0" err="1"/>
              <a:t>obtenons</a:t>
            </a:r>
            <a:r>
              <a:rPr lang="en-US" baseline="0" dirty="0"/>
              <a:t> un objet promise </a:t>
            </a:r>
            <a:r>
              <a:rPr lang="en-US" baseline="0" dirty="0" err="1"/>
              <a:t>asynchrone</a:t>
            </a:r>
            <a:r>
              <a:rPr lang="en-US" baseline="0" dirty="0"/>
              <a:t> qui nous </a:t>
            </a:r>
            <a:r>
              <a:rPr lang="en-US" baseline="0" dirty="0" err="1"/>
              <a:t>indique</a:t>
            </a:r>
            <a:r>
              <a:rPr lang="en-US" baseline="0" dirty="0"/>
              <a:t> que la map </a:t>
            </a:r>
            <a:r>
              <a:rPr lang="en-US" baseline="0" dirty="0" err="1"/>
              <a:t>ou</a:t>
            </a:r>
            <a:r>
              <a:rPr lang="en-US" baseline="0" dirty="0"/>
              <a:t> la scène </a:t>
            </a:r>
            <a:r>
              <a:rPr lang="en-US" baseline="0" dirty="0" err="1"/>
              <a:t>ont</a:t>
            </a:r>
            <a:r>
              <a:rPr lang="en-US" baseline="0" dirty="0"/>
              <a:t> </a:t>
            </a:r>
            <a:r>
              <a:rPr lang="en-US" baseline="0" dirty="0" err="1"/>
              <a:t>été</a:t>
            </a:r>
            <a:r>
              <a:rPr lang="en-US" baseline="0" dirty="0"/>
              <a:t> modifies.</a:t>
            </a:r>
          </a:p>
          <a:p>
            <a:r>
              <a:rPr lang="en-US" baseline="0" dirty="0"/>
              <a:t>De </a:t>
            </a:r>
            <a:r>
              <a:rPr lang="en-US" baseline="0" dirty="0" err="1"/>
              <a:t>même</a:t>
            </a:r>
            <a:r>
              <a:rPr lang="en-US" baseline="0" dirty="0"/>
              <a:t> </a:t>
            </a:r>
            <a:r>
              <a:rPr lang="en-US" baseline="0" dirty="0" err="1"/>
              <a:t>lors</a:t>
            </a:r>
            <a:r>
              <a:rPr lang="en-US" baseline="0" dirty="0"/>
              <a:t> de la creation des layer un </a:t>
            </a:r>
            <a:r>
              <a:rPr lang="en-US" baseline="0" dirty="0" err="1"/>
              <a:t>évènement</a:t>
            </a:r>
            <a:r>
              <a:rPr lang="en-US" baseline="0" dirty="0"/>
              <a:t> </a:t>
            </a:r>
            <a:r>
              <a:rPr lang="en-US" baseline="0" dirty="0" err="1"/>
              <a:t>est</a:t>
            </a:r>
            <a:r>
              <a:rPr lang="en-US" baseline="0" dirty="0"/>
              <a:t> </a:t>
            </a:r>
            <a:r>
              <a:rPr lang="en-US" baseline="0" dirty="0" err="1"/>
              <a:t>généré</a:t>
            </a:r>
            <a:r>
              <a:rPr lang="en-US" baseline="0" dirty="0"/>
              <a:t> qui nous </a:t>
            </a:r>
            <a:r>
              <a:rPr lang="en-US" baseline="0" dirty="0" err="1"/>
              <a:t>indique</a:t>
            </a:r>
            <a:r>
              <a:rPr lang="en-US" baseline="0" dirty="0"/>
              <a:t> que la layer a </a:t>
            </a:r>
            <a:r>
              <a:rPr lang="en-US" baseline="0" dirty="0" err="1"/>
              <a:t>bien</a:t>
            </a:r>
            <a:r>
              <a:rPr lang="en-US" baseline="0" dirty="0"/>
              <a:t> </a:t>
            </a:r>
            <a:r>
              <a:rPr lang="en-US" baseline="0" dirty="0" err="1"/>
              <a:t>été</a:t>
            </a:r>
            <a:r>
              <a:rPr lang="en-US" baseline="0" dirty="0"/>
              <a:t> </a:t>
            </a:r>
            <a:r>
              <a:rPr lang="en-US" baseline="0" dirty="0" err="1"/>
              <a:t>chargée</a:t>
            </a:r>
            <a:endParaRPr lang="en-US" baseline="0" dirty="0"/>
          </a:p>
          <a:p>
            <a:r>
              <a:rPr lang="en-US" baseline="0" dirty="0" err="1"/>
              <a:t>Enfin</a:t>
            </a:r>
            <a:r>
              <a:rPr lang="en-US" baseline="0" dirty="0"/>
              <a:t> nous </a:t>
            </a:r>
            <a:r>
              <a:rPr lang="en-US" baseline="0" dirty="0" err="1"/>
              <a:t>avons</a:t>
            </a:r>
            <a:r>
              <a:rPr lang="en-US" baseline="0" dirty="0"/>
              <a:t> </a:t>
            </a:r>
            <a:r>
              <a:rPr lang="en-US" baseline="0" dirty="0" err="1"/>
              <a:t>mis</a:t>
            </a:r>
            <a:r>
              <a:rPr lang="en-US" baseline="0" dirty="0"/>
              <a:t> </a:t>
            </a:r>
            <a:r>
              <a:rPr lang="en-US" baseline="0" dirty="0" err="1"/>
              <a:t>ici</a:t>
            </a:r>
            <a:r>
              <a:rPr lang="en-US" baseline="0" dirty="0"/>
              <a:t> un </a:t>
            </a:r>
            <a:r>
              <a:rPr lang="en-US" baseline="0" dirty="0" err="1"/>
              <a:t>écouteur</a:t>
            </a:r>
            <a:r>
              <a:rPr lang="en-US" baseline="0" dirty="0"/>
              <a:t> de type watch sur </a:t>
            </a:r>
            <a:r>
              <a:rPr lang="en-US" baseline="0" dirty="0" err="1"/>
              <a:t>une</a:t>
            </a:r>
            <a:r>
              <a:rPr lang="en-US" baseline="0" dirty="0"/>
              <a:t> </a:t>
            </a:r>
            <a:r>
              <a:rPr lang="en-US" baseline="0" dirty="0" err="1"/>
              <a:t>propriété</a:t>
            </a:r>
            <a:r>
              <a:rPr lang="en-US" baseline="0" dirty="0"/>
              <a:t> de la </a:t>
            </a:r>
            <a:r>
              <a:rPr lang="en-US" baseline="0" dirty="0" err="1"/>
              <a:t>vue</a:t>
            </a:r>
            <a:r>
              <a:rPr lang="en-US" baseline="0" dirty="0"/>
              <a:t> “stationary” </a:t>
            </a:r>
            <a:r>
              <a:rPr lang="en-US" baseline="0" dirty="0" err="1"/>
              <a:t>afin</a:t>
            </a:r>
            <a:r>
              <a:rPr lang="en-US" baseline="0" dirty="0"/>
              <a:t> </a:t>
            </a:r>
            <a:r>
              <a:rPr lang="en-US" baseline="0" dirty="0" err="1"/>
              <a:t>d’identifier</a:t>
            </a:r>
            <a:r>
              <a:rPr lang="en-US" baseline="0" dirty="0"/>
              <a:t> un </a:t>
            </a:r>
            <a:r>
              <a:rPr lang="en-US" baseline="0" dirty="0" err="1"/>
              <a:t>changement</a:t>
            </a:r>
            <a:r>
              <a:rPr lang="en-US" baseline="0" dirty="0"/>
              <a:t> </a:t>
            </a:r>
            <a:r>
              <a:rPr lang="en-US" baseline="0" dirty="0" err="1"/>
              <a:t>d’étendue</a:t>
            </a:r>
            <a:r>
              <a:rPr lang="en-US" baseline="0" dirty="0"/>
              <a: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103480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a:t>
            </a:r>
            <a:r>
              <a:rPr lang="fr-FR" baseline="0" dirty="0"/>
              <a:t> existe trois types de rendus pour vos </a:t>
            </a:r>
            <a:r>
              <a:rPr lang="fr-FR" baseline="0" dirty="0" err="1"/>
              <a:t>featureclass</a:t>
            </a:r>
            <a:r>
              <a:rPr lang="fr-FR" baseline="0" dirty="0"/>
              <a:t>, les </a:t>
            </a:r>
            <a:r>
              <a:rPr lang="fr-FR" baseline="0" dirty="0" err="1"/>
              <a:t>simplerenderer</a:t>
            </a:r>
            <a:r>
              <a:rPr lang="fr-FR" baseline="0" dirty="0"/>
              <a:t> pour l’affichage simple d’un objet, les rendus par valeur unique et enfin les rendus par classe de valeur. Tous les </a:t>
            </a:r>
            <a:r>
              <a:rPr lang="fr-FR" baseline="0" dirty="0" err="1"/>
              <a:t>renderer</a:t>
            </a:r>
            <a:r>
              <a:rPr lang="fr-FR" baseline="0" dirty="0"/>
              <a:t> étendent l’un de ces 3 type, ces rendus mettent en valeur un symbole dont il existe une multitude de possibilités, vous pouvez voir les symbol3d ci-dessous.</a:t>
            </a:r>
            <a:endParaRPr lang="fr-FR" dirty="0"/>
          </a:p>
          <a:p>
            <a:r>
              <a:rPr lang="fr-FR" dirty="0"/>
              <a:t>Afin de diversifier encore les possibilités qui vous sont offertes en terme d’affichage, des variables visuelles comme</a:t>
            </a:r>
            <a:r>
              <a:rPr lang="fr-FR" baseline="0" dirty="0"/>
              <a:t> indiquer ci-dessus vous sont offertes afin de faire varier les propriétés de taille, couleur, extrusion et opacité.</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2303103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https://codepen.io/fgrataloup/pen/wYMKZx?editors=001</a:t>
            </a:r>
          </a:p>
          <a:p>
            <a:r>
              <a:rPr lang="en-US" baseline="0" dirty="0"/>
              <a:t>Nous </a:t>
            </a:r>
            <a:r>
              <a:rPr lang="en-US" baseline="0" dirty="0" err="1"/>
              <a:t>observons</a:t>
            </a:r>
            <a:r>
              <a:rPr lang="en-US" baseline="0" dirty="0"/>
              <a:t> </a:t>
            </a:r>
            <a:r>
              <a:rPr lang="en-US" baseline="0" dirty="0" err="1"/>
              <a:t>dans</a:t>
            </a:r>
            <a:r>
              <a:rPr lang="en-US" baseline="0" dirty="0"/>
              <a:t> </a:t>
            </a:r>
            <a:r>
              <a:rPr lang="en-US" baseline="0" dirty="0" err="1"/>
              <a:t>cette</a:t>
            </a:r>
            <a:r>
              <a:rPr lang="en-US" baseline="0" dirty="0"/>
              <a:t> demonstration </a:t>
            </a:r>
            <a:r>
              <a:rPr lang="en-US" baseline="0" dirty="0" err="1"/>
              <a:t>l’affichage</a:t>
            </a:r>
            <a:r>
              <a:rPr lang="en-US" baseline="0" dirty="0"/>
              <a:t> </a:t>
            </a:r>
            <a:r>
              <a:rPr lang="en-US" baseline="0" dirty="0" err="1"/>
              <a:t>très</a:t>
            </a:r>
            <a:r>
              <a:rPr lang="en-US" baseline="0" dirty="0"/>
              <a:t> simple des </a:t>
            </a:r>
            <a:r>
              <a:rPr lang="en-US" baseline="0" dirty="0" err="1"/>
              <a:t>entités</a:t>
            </a:r>
            <a:r>
              <a:rPr lang="en-US" baseline="0" dirty="0"/>
              <a:t> </a:t>
            </a:r>
            <a:r>
              <a:rPr lang="en-US" baseline="0" dirty="0" err="1"/>
              <a:t>d’une</a:t>
            </a:r>
            <a:r>
              <a:rPr lang="en-US" baseline="0" dirty="0"/>
              <a:t> </a:t>
            </a:r>
            <a:r>
              <a:rPr lang="en-US" baseline="0" dirty="0" err="1"/>
              <a:t>featureclass</a:t>
            </a:r>
            <a:r>
              <a:rPr lang="en-US" baseline="0" dirty="0"/>
              <a:t> </a:t>
            </a:r>
            <a:r>
              <a:rPr lang="en-US" baseline="0" dirty="0" err="1"/>
              <a:t>représentant</a:t>
            </a:r>
            <a:r>
              <a:rPr lang="en-US" baseline="0" dirty="0"/>
              <a:t> les emprises des </a:t>
            </a:r>
            <a:r>
              <a:rPr lang="en-US" baseline="0" dirty="0" err="1"/>
              <a:t>batiments</a:t>
            </a:r>
            <a:r>
              <a:rPr lang="en-US" baseline="0" dirty="0"/>
              <a:t> du 10eme arrondissement de </a:t>
            </a:r>
            <a:r>
              <a:rPr lang="en-US" baseline="0" dirty="0" err="1"/>
              <a:t>paris</a:t>
            </a:r>
            <a:r>
              <a:rPr lang="en-US" baseline="0" dirty="0"/>
              <a:t>, avec </a:t>
            </a:r>
            <a:r>
              <a:rPr lang="en-US" baseline="0" dirty="0" err="1"/>
              <a:t>d’abord</a:t>
            </a:r>
            <a:r>
              <a:rPr lang="en-US" baseline="0" dirty="0"/>
              <a:t> un </a:t>
            </a:r>
            <a:r>
              <a:rPr lang="en-US" baseline="0" dirty="0" err="1"/>
              <a:t>rendu</a:t>
            </a:r>
            <a:r>
              <a:rPr lang="en-US" baseline="0" dirty="0"/>
              <a:t> </a:t>
            </a:r>
            <a:r>
              <a:rPr lang="en-US" baseline="0" dirty="0" err="1"/>
              <a:t>très</a:t>
            </a:r>
            <a:r>
              <a:rPr lang="en-US" baseline="0" dirty="0"/>
              <a:t> simple, </a:t>
            </a:r>
            <a:r>
              <a:rPr lang="en-US" baseline="0" dirty="0" err="1"/>
              <a:t>mais</a:t>
            </a:r>
            <a:r>
              <a:rPr lang="en-US" baseline="0" dirty="0"/>
              <a:t> que nous </a:t>
            </a:r>
            <a:r>
              <a:rPr lang="en-US" baseline="0" dirty="0" err="1"/>
              <a:t>pouvons</a:t>
            </a:r>
            <a:r>
              <a:rPr lang="en-US" baseline="0" dirty="0"/>
              <a:t> changer </a:t>
            </a:r>
            <a:r>
              <a:rPr lang="en-US" baseline="0" dirty="0" err="1"/>
              <a:t>en</a:t>
            </a:r>
            <a:r>
              <a:rPr lang="en-US" baseline="0" dirty="0"/>
              <a:t> </a:t>
            </a:r>
            <a:r>
              <a:rPr lang="en-US" baseline="0" dirty="0" err="1"/>
              <a:t>rendu</a:t>
            </a:r>
            <a:r>
              <a:rPr lang="en-US" baseline="0" dirty="0"/>
              <a:t> plus </a:t>
            </a:r>
            <a:r>
              <a:rPr lang="en-US" baseline="0" dirty="0" err="1"/>
              <a:t>complexe</a:t>
            </a:r>
            <a:r>
              <a:rPr lang="en-US" baseline="0" dirty="0"/>
              <a:t>, </a:t>
            </a:r>
            <a:r>
              <a:rPr lang="en-US" baseline="0" dirty="0" err="1"/>
              <a:t>en</a:t>
            </a:r>
            <a:r>
              <a:rPr lang="en-US" baseline="0" dirty="0"/>
              <a:t> </a:t>
            </a:r>
            <a:r>
              <a:rPr lang="en-US" baseline="0" dirty="0" err="1"/>
              <a:t>changeant</a:t>
            </a:r>
            <a:r>
              <a:rPr lang="en-US" baseline="0" dirty="0"/>
              <a:t> </a:t>
            </a:r>
            <a:r>
              <a:rPr lang="en-US" baseline="0" dirty="0" err="1"/>
              <a:t>simplement</a:t>
            </a:r>
            <a:r>
              <a:rPr lang="en-US" baseline="0" dirty="0"/>
              <a:t> </a:t>
            </a:r>
            <a:r>
              <a:rPr lang="en-US" baseline="0" dirty="0" err="1"/>
              <a:t>une</a:t>
            </a:r>
            <a:r>
              <a:rPr lang="en-US" baseline="0" dirty="0"/>
              <a:t> </a:t>
            </a:r>
            <a:r>
              <a:rPr lang="en-US" baseline="0" dirty="0" err="1"/>
              <a:t>ligne</a:t>
            </a:r>
            <a:r>
              <a:rPr lang="en-US" baseline="0" dirty="0"/>
              <a:t> et </a:t>
            </a:r>
            <a:r>
              <a:rPr lang="en-US" baseline="0" dirty="0" err="1"/>
              <a:t>en</a:t>
            </a:r>
            <a:r>
              <a:rPr lang="en-US" baseline="0" dirty="0"/>
              <a:t> declarant un </a:t>
            </a:r>
            <a:r>
              <a:rPr lang="en-US" baseline="0" dirty="0" err="1"/>
              <a:t>autre</a:t>
            </a:r>
            <a:r>
              <a:rPr lang="en-US" baseline="0" dirty="0"/>
              <a:t> type de </a:t>
            </a:r>
            <a:r>
              <a:rPr lang="en-US" baseline="0" dirty="0" err="1"/>
              <a:t>rendu</a:t>
            </a:r>
            <a:r>
              <a:rPr lang="en-US" baseline="0" dirty="0"/>
              <a:t> </a:t>
            </a:r>
            <a:r>
              <a:rPr lang="en-US" baseline="0" dirty="0" err="1"/>
              <a:t>disposant</a:t>
            </a:r>
            <a:r>
              <a:rPr lang="en-US" baseline="0" dirty="0"/>
              <a:t> par </a:t>
            </a:r>
            <a:r>
              <a:rPr lang="en-US" baseline="0" dirty="0" err="1"/>
              <a:t>exemple</a:t>
            </a:r>
            <a:r>
              <a:rPr lang="en-US" baseline="0" dirty="0"/>
              <a:t> </a:t>
            </a:r>
            <a:r>
              <a:rPr lang="en-US" baseline="0" dirty="0" err="1"/>
              <a:t>d’une</a:t>
            </a:r>
            <a:r>
              <a:rPr lang="en-US" baseline="0" dirty="0"/>
              <a:t> extrusion </a:t>
            </a:r>
            <a:r>
              <a:rPr lang="en-US" baseline="0" dirty="0" err="1"/>
              <a:t>suivant</a:t>
            </a:r>
            <a:r>
              <a:rPr lang="en-US" baseline="0" dirty="0"/>
              <a:t> </a:t>
            </a:r>
            <a:r>
              <a:rPr lang="en-US" baseline="0" dirty="0" err="1"/>
              <a:t>une</a:t>
            </a:r>
            <a:r>
              <a:rPr lang="en-US" baseline="0" dirty="0"/>
              <a:t> </a:t>
            </a:r>
            <a:r>
              <a:rPr lang="en-US" baseline="0" dirty="0" err="1"/>
              <a:t>propriété</a:t>
            </a:r>
            <a:r>
              <a:rPr lang="en-US" baseline="0" dirty="0"/>
              <a:t> et un </a:t>
            </a:r>
            <a:r>
              <a:rPr lang="en-US" baseline="0" dirty="0" err="1"/>
              <a:t>affichage</a:t>
            </a:r>
            <a:r>
              <a:rPr lang="en-US" baseline="0" dirty="0"/>
              <a:t> </a:t>
            </a:r>
            <a:r>
              <a:rPr lang="en-US" baseline="0" dirty="0" err="1"/>
              <a:t>selon</a:t>
            </a:r>
            <a:r>
              <a:rPr lang="en-US" baseline="0" dirty="0"/>
              <a:t> </a:t>
            </a:r>
            <a:r>
              <a:rPr lang="en-US" baseline="0" dirty="0" err="1"/>
              <a:t>une</a:t>
            </a:r>
            <a:r>
              <a:rPr lang="en-US" baseline="0" dirty="0"/>
              <a:t> </a:t>
            </a:r>
            <a:r>
              <a:rPr lang="en-US" baseline="0" dirty="0" err="1"/>
              <a:t>valeur</a:t>
            </a:r>
            <a:r>
              <a:rPr lang="en-US" baseline="0" dirty="0"/>
              <a:t> unique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a:p>
        </p:txBody>
      </p:sp>
    </p:spTree>
    <p:extLst>
      <p:ext uri="{BB962C8B-B14F-4D97-AF65-F5344CB8AC3E}">
        <p14:creationId xmlns:p14="http://schemas.microsoft.com/office/powerpoint/2010/main" val="115823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a:p>
        </p:txBody>
      </p:sp>
    </p:spTree>
    <p:extLst>
      <p:ext uri="{BB962C8B-B14F-4D97-AF65-F5344CB8AC3E}">
        <p14:creationId xmlns:p14="http://schemas.microsoft.com/office/powerpoint/2010/main" val="1090146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Nous allons maintenant évoquer les évènements, vous avez différents évènements possibles pour </a:t>
            </a:r>
            <a:r>
              <a:rPr lang="fr-FR" dirty="0" err="1"/>
              <a:t>interragir</a:t>
            </a:r>
            <a:r>
              <a:rPr lang="fr-FR" dirty="0"/>
              <a:t> avec la vue.</a:t>
            </a:r>
          </a:p>
          <a:p>
            <a:r>
              <a:rPr lang="fr-FR" dirty="0"/>
              <a:t>Lorsque</a:t>
            </a:r>
            <a:r>
              <a:rPr lang="fr-FR" baseline="0" dirty="0"/>
              <a:t> vous interrogez une fonction asynchrone nous avons vu plus tôt que nous obtenions un objet promise qui est le résultat d’un traitement asynchrone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34</a:t>
            </a:fld>
            <a:endParaRPr lang="en-US"/>
          </a:p>
        </p:txBody>
      </p:sp>
    </p:spTree>
    <p:extLst>
      <p:ext uri="{BB962C8B-B14F-4D97-AF65-F5344CB8AC3E}">
        <p14:creationId xmlns:p14="http://schemas.microsoft.com/office/powerpoint/2010/main" val="3356855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https://codepen.io/fgrataloup/pen/GYooQY?editors=001</a:t>
            </a:r>
          </a:p>
          <a:p>
            <a:r>
              <a:rPr lang="en-US" baseline="0" dirty="0" err="1"/>
              <a:t>En</a:t>
            </a:r>
            <a:r>
              <a:rPr lang="en-US" baseline="0" dirty="0"/>
              <a:t> </a:t>
            </a:r>
            <a:r>
              <a:rPr lang="en-US" baseline="0" dirty="0" err="1"/>
              <a:t>quelque</a:t>
            </a:r>
            <a:r>
              <a:rPr lang="en-US" baseline="0" dirty="0"/>
              <a:t> </a:t>
            </a:r>
            <a:r>
              <a:rPr lang="en-US" baseline="0" dirty="0" err="1"/>
              <a:t>lignes</a:t>
            </a:r>
            <a:r>
              <a:rPr lang="en-US" baseline="0" dirty="0"/>
              <a:t> avec </a:t>
            </a:r>
            <a:r>
              <a:rPr lang="en-US" baseline="0" dirty="0" err="1"/>
              <a:t>cette</a:t>
            </a:r>
            <a:r>
              <a:rPr lang="en-US" baseline="0" dirty="0"/>
              <a:t> </a:t>
            </a:r>
            <a:r>
              <a:rPr lang="en-US" baseline="0" dirty="0" err="1"/>
              <a:t>gestion</a:t>
            </a:r>
            <a:r>
              <a:rPr lang="en-US" baseline="0" dirty="0"/>
              <a:t> </a:t>
            </a:r>
            <a:r>
              <a:rPr lang="en-US" baseline="0" dirty="0" err="1"/>
              <a:t>d’évènement</a:t>
            </a:r>
            <a:r>
              <a:rPr lang="en-US" baseline="0" dirty="0"/>
              <a:t> </a:t>
            </a:r>
            <a:r>
              <a:rPr lang="en-US" baseline="0" dirty="0" err="1"/>
              <a:t>très</a:t>
            </a:r>
            <a:r>
              <a:rPr lang="en-US" baseline="0" dirty="0"/>
              <a:t> simple nous </a:t>
            </a:r>
            <a:r>
              <a:rPr lang="en-US" baseline="0" dirty="0" err="1"/>
              <a:t>pouvons</a:t>
            </a:r>
            <a:r>
              <a:rPr lang="en-US" baseline="0" dirty="0"/>
              <a:t> </a:t>
            </a:r>
            <a:r>
              <a:rPr lang="en-US" baseline="0" dirty="0" err="1"/>
              <a:t>afficher</a:t>
            </a:r>
            <a:r>
              <a:rPr lang="en-US" baseline="0" dirty="0"/>
              <a:t> </a:t>
            </a:r>
            <a:r>
              <a:rPr lang="en-US" baseline="0" dirty="0" err="1"/>
              <a:t>une</a:t>
            </a:r>
            <a:r>
              <a:rPr lang="en-US" baseline="0" dirty="0"/>
              <a:t> popup sur un click sur la carte à </a:t>
            </a:r>
            <a:r>
              <a:rPr lang="en-US" baseline="0" dirty="0" err="1"/>
              <a:t>partir</a:t>
            </a:r>
            <a:r>
              <a:rPr lang="en-US" baseline="0" dirty="0"/>
              <a:t> des </a:t>
            </a:r>
            <a:r>
              <a:rPr lang="en-US" baseline="0" dirty="0" err="1"/>
              <a:t>objets</a:t>
            </a:r>
            <a:r>
              <a:rPr lang="en-US" baseline="0" dirty="0"/>
              <a:t> qui </a:t>
            </a:r>
            <a:r>
              <a:rPr lang="en-US" baseline="0" dirty="0" err="1"/>
              <a:t>ont</a:t>
            </a:r>
            <a:r>
              <a:rPr lang="en-US" baseline="0" dirty="0"/>
              <a:t> </a:t>
            </a:r>
            <a:r>
              <a:rPr lang="en-US" baseline="0" dirty="0" err="1"/>
              <a:t>été</a:t>
            </a:r>
            <a:r>
              <a:rPr lang="en-US" baseline="0" dirty="0"/>
              <a:t> cliques.</a:t>
            </a:r>
          </a:p>
          <a:p>
            <a:r>
              <a:rPr lang="en-US" baseline="0" dirty="0"/>
              <a:t>Nous </a:t>
            </a:r>
            <a:r>
              <a:rPr lang="en-US" baseline="0" dirty="0" err="1"/>
              <a:t>avons</a:t>
            </a:r>
            <a:r>
              <a:rPr lang="en-US" baseline="0" dirty="0"/>
              <a:t> un </a:t>
            </a:r>
            <a:r>
              <a:rPr lang="en-US" baseline="0" dirty="0" err="1"/>
              <a:t>évènement</a:t>
            </a:r>
            <a:r>
              <a:rPr lang="en-US" baseline="0" dirty="0"/>
              <a:t> de clique </a:t>
            </a:r>
            <a:r>
              <a:rPr lang="en-US" baseline="0" dirty="0" err="1"/>
              <a:t>puis</a:t>
            </a:r>
            <a:r>
              <a:rPr lang="en-US" baseline="0" dirty="0"/>
              <a:t> </a:t>
            </a:r>
            <a:r>
              <a:rPr lang="en-US" baseline="0" dirty="0" err="1"/>
              <a:t>une</a:t>
            </a:r>
            <a:r>
              <a:rPr lang="en-US" baseline="0" dirty="0"/>
              <a:t> promise et on </a:t>
            </a:r>
            <a:r>
              <a:rPr lang="en-US" baseline="0" dirty="0" err="1"/>
              <a:t>peut</a:t>
            </a:r>
            <a:r>
              <a:rPr lang="en-US" baseline="0" dirty="0"/>
              <a:t> </a:t>
            </a:r>
            <a:r>
              <a:rPr lang="en-US" baseline="0" dirty="0" err="1"/>
              <a:t>ensuite</a:t>
            </a:r>
            <a:r>
              <a:rPr lang="en-US" baseline="0" dirty="0"/>
              <a:t> donner le </a:t>
            </a:r>
            <a:r>
              <a:rPr lang="en-US" baseline="0" dirty="0" err="1"/>
              <a:t>résultat</a:t>
            </a:r>
            <a:r>
              <a:rPr lang="en-US" baseline="0" dirty="0"/>
              <a:t> de la selection à </a:t>
            </a:r>
            <a:r>
              <a:rPr lang="en-US" baseline="0" dirty="0" err="1"/>
              <a:t>notre</a:t>
            </a:r>
            <a:r>
              <a:rPr lang="en-US" baseline="0" dirty="0"/>
              <a:t> popup</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a:p>
        </p:txBody>
      </p:sp>
    </p:spTree>
    <p:extLst>
      <p:ext uri="{BB962C8B-B14F-4D97-AF65-F5344CB8AC3E}">
        <p14:creationId xmlns:p14="http://schemas.microsoft.com/office/powerpoint/2010/main" val="2213647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De nombreux objets sont des collections nous avons</a:t>
            </a:r>
            <a:r>
              <a:rPr lang="fr-FR" baseline="0" dirty="0"/>
              <a:t> vu par exemple que le résultat de notre </a:t>
            </a:r>
            <a:r>
              <a:rPr lang="fr-FR" baseline="0" dirty="0" err="1"/>
              <a:t>query</a:t>
            </a:r>
            <a:r>
              <a:rPr lang="fr-FR" baseline="0" dirty="0"/>
              <a:t> était une collection que nous avons directement passé à notre </a:t>
            </a:r>
            <a:r>
              <a:rPr lang="fr-FR" baseline="0" dirty="0" err="1"/>
              <a:t>popup</a:t>
            </a:r>
            <a:r>
              <a:rPr lang="fr-FR" baseline="0" dirty="0"/>
              <a:t>, pour quelle raison nous utilisons des collections tout simplement car cela permet très rapidement et simplement de faire des opérations très performantes sur ces objets comme des filtre, des recherches ou des opérations de réduction, vous avez la liste des objets collections utilisés dans l’api.</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36</a:t>
            </a:fld>
            <a:endParaRPr lang="en-US"/>
          </a:p>
        </p:txBody>
      </p:sp>
    </p:spTree>
    <p:extLst>
      <p:ext uri="{BB962C8B-B14F-4D97-AF65-F5344CB8AC3E}">
        <p14:creationId xmlns:p14="http://schemas.microsoft.com/office/powerpoint/2010/main" val="2146270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G97350 UC Template for </a:t>
            </a:r>
            <a:r>
              <a:rPr lang="en-US" err="1"/>
              <a:t>Esri</a:t>
            </a:r>
            <a:r>
              <a:rPr lang="en-US"/>
              <a:t> staff</a:t>
            </a:r>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a:p>
        </p:txBody>
      </p:sp>
    </p:spTree>
    <p:extLst>
      <p:ext uri="{BB962C8B-B14F-4D97-AF65-F5344CB8AC3E}">
        <p14:creationId xmlns:p14="http://schemas.microsoft.com/office/powerpoint/2010/main" val="2874406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3464" lvl="1" indent="0">
              <a:buNone/>
            </a:pPr>
            <a:r>
              <a:rPr lang="fr-FR" b="0" strike="sngStrike" dirty="0"/>
              <a:t>4 nouveaux </a:t>
            </a:r>
            <a:r>
              <a:rPr lang="fr-FR" b="0" strike="sngStrike" dirty="0" err="1"/>
              <a:t>Renderers</a:t>
            </a:r>
            <a:endParaRPr lang="fr-FR" b="0" strike="sngStrike" dirty="0"/>
          </a:p>
          <a:p>
            <a:r>
              <a:rPr lang="en-US" b="0" strike="sngStrike" dirty="0">
                <a:hlinkClick r:id="rId3"/>
              </a:rPr>
              <a:t>Predominance</a:t>
            </a:r>
            <a:endParaRPr lang="en-US" b="0" strike="sngStrike" dirty="0"/>
          </a:p>
          <a:p>
            <a:r>
              <a:rPr lang="en-US" b="0" strike="sngStrike" dirty="0">
                <a:hlinkClick r:id="rId4"/>
              </a:rPr>
              <a:t>Relationship</a:t>
            </a:r>
            <a:endParaRPr lang="en-US" b="0" strike="sngStrike" dirty="0"/>
          </a:p>
          <a:p>
            <a:r>
              <a:rPr lang="en-US" b="0" strike="sngStrike" dirty="0">
                <a:hlinkClick r:id="rId5"/>
              </a:rPr>
              <a:t>Age with color</a:t>
            </a:r>
            <a:endParaRPr lang="en-US" b="0" strike="sngStrike" dirty="0"/>
          </a:p>
          <a:p>
            <a:r>
              <a:rPr lang="en-US" b="0" strike="sngStrike" dirty="0">
                <a:hlinkClick r:id="rId6"/>
              </a:rPr>
              <a:t>Age with size</a:t>
            </a:r>
            <a:endParaRPr lang="en-US" b="0" strike="sngStrike" dirty="0"/>
          </a:p>
          <a:p>
            <a:endParaRPr lang="en-US" dirty="0"/>
          </a:p>
          <a:p>
            <a:r>
              <a:rPr lang="en-US" dirty="0"/>
              <a:t>Nous </a:t>
            </a:r>
            <a:r>
              <a:rPr lang="en-US" dirty="0" err="1"/>
              <a:t>allons</a:t>
            </a:r>
            <a:r>
              <a:rPr lang="en-US" baseline="0" dirty="0"/>
              <a:t> </a:t>
            </a:r>
            <a:r>
              <a:rPr lang="en-US" baseline="0" dirty="0" err="1"/>
              <a:t>maintenant</a:t>
            </a:r>
            <a:r>
              <a:rPr lang="en-US" baseline="0" dirty="0"/>
              <a:t> </a:t>
            </a:r>
            <a:r>
              <a:rPr lang="en-US" baseline="0" dirty="0" err="1"/>
              <a:t>évoquer</a:t>
            </a:r>
            <a:r>
              <a:rPr lang="en-US" baseline="0" dirty="0"/>
              <a:t> le </a:t>
            </a:r>
            <a:r>
              <a:rPr lang="en-US" baseline="0" dirty="0" err="1"/>
              <a:t>sujet</a:t>
            </a:r>
            <a:r>
              <a:rPr lang="en-US" baseline="0" dirty="0"/>
              <a:t> arcade car </a:t>
            </a:r>
            <a:r>
              <a:rPr lang="en-US" baseline="0" dirty="0" err="1"/>
              <a:t>constamment</a:t>
            </a:r>
            <a:r>
              <a:rPr lang="en-US" baseline="0" dirty="0"/>
              <a:t> de nouveaux renderer </a:t>
            </a:r>
            <a:r>
              <a:rPr lang="en-US" baseline="0" dirty="0" err="1"/>
              <a:t>apparaissent</a:t>
            </a:r>
            <a:r>
              <a:rPr lang="en-US" baseline="0" dirty="0"/>
              <a:t> </a:t>
            </a:r>
            <a:r>
              <a:rPr lang="en-US" baseline="0" dirty="0" err="1"/>
              <a:t>dans</a:t>
            </a:r>
            <a:r>
              <a:rPr lang="en-US" baseline="0" dirty="0"/>
              <a:t> </a:t>
            </a:r>
            <a:r>
              <a:rPr lang="en-US" baseline="0" dirty="0" err="1"/>
              <a:t>l’api</a:t>
            </a:r>
            <a:r>
              <a:rPr lang="en-US" baseline="0" dirty="0"/>
              <a:t> JS </a:t>
            </a:r>
            <a:r>
              <a:rPr lang="en-US" baseline="0" dirty="0" err="1"/>
              <a:t>tant</a:t>
            </a:r>
            <a:r>
              <a:rPr lang="en-US" baseline="0" dirty="0"/>
              <a:t> </a:t>
            </a:r>
            <a:r>
              <a:rPr lang="en-US" baseline="0" dirty="0" err="1"/>
              <a:t>dans</a:t>
            </a:r>
            <a:r>
              <a:rPr lang="en-US" baseline="0" dirty="0"/>
              <a:t> </a:t>
            </a:r>
            <a:r>
              <a:rPr lang="en-US" baseline="0" dirty="0" err="1"/>
              <a:t>l’api</a:t>
            </a:r>
            <a:r>
              <a:rPr lang="en-US" baseline="0" dirty="0"/>
              <a:t> 3 que </a:t>
            </a:r>
            <a:r>
              <a:rPr lang="en-US" baseline="0" dirty="0" err="1"/>
              <a:t>dans</a:t>
            </a:r>
            <a:r>
              <a:rPr lang="en-US" baseline="0" dirty="0"/>
              <a:t> </a:t>
            </a:r>
            <a:r>
              <a:rPr lang="en-US" baseline="0" dirty="0" err="1"/>
              <a:t>l’api</a:t>
            </a:r>
            <a:r>
              <a:rPr lang="en-US" baseline="0" dirty="0"/>
              <a:t> 4 qui </a:t>
            </a:r>
            <a:r>
              <a:rPr lang="en-US" baseline="0" dirty="0" err="1"/>
              <a:t>permettent</a:t>
            </a:r>
            <a:r>
              <a:rPr lang="en-US" baseline="0" dirty="0"/>
              <a:t> de </a:t>
            </a:r>
            <a:r>
              <a:rPr lang="en-US" baseline="0" dirty="0" err="1"/>
              <a:t>travailler</a:t>
            </a:r>
            <a:r>
              <a:rPr lang="en-US" baseline="0" dirty="0"/>
              <a:t> avec le language arcade, </a:t>
            </a:r>
            <a:r>
              <a:rPr lang="en-US" baseline="0" dirty="0" err="1"/>
              <a:t>pourquoi</a:t>
            </a:r>
            <a:r>
              <a:rPr lang="en-US" baseline="0" dirty="0"/>
              <a:t> nous </a:t>
            </a:r>
            <a:r>
              <a:rPr lang="en-US" baseline="0" dirty="0" err="1"/>
              <a:t>utilisons</a:t>
            </a:r>
            <a:r>
              <a:rPr lang="en-US" baseline="0" dirty="0"/>
              <a:t> </a:t>
            </a:r>
            <a:r>
              <a:rPr lang="en-US" baseline="0" dirty="0" err="1"/>
              <a:t>ce</a:t>
            </a:r>
            <a:r>
              <a:rPr lang="en-US" baseline="0" dirty="0"/>
              <a:t> language </a:t>
            </a:r>
            <a:r>
              <a:rPr lang="en-US" baseline="0" dirty="0" err="1"/>
              <a:t>simplement</a:t>
            </a:r>
            <a:r>
              <a:rPr lang="en-US" baseline="0" dirty="0"/>
              <a:t> car </a:t>
            </a:r>
            <a:r>
              <a:rPr lang="en-US" baseline="0" dirty="0" err="1"/>
              <a:t>il</a:t>
            </a:r>
            <a:r>
              <a:rPr lang="en-US" baseline="0" dirty="0"/>
              <a:t> </a:t>
            </a:r>
            <a:r>
              <a:rPr lang="en-US" baseline="0" dirty="0" err="1"/>
              <a:t>est</a:t>
            </a:r>
            <a:r>
              <a:rPr lang="en-US" baseline="0" dirty="0"/>
              <a:t> portable sur </a:t>
            </a:r>
            <a:r>
              <a:rPr lang="en-US" baseline="0" dirty="0" err="1"/>
              <a:t>l’ensemble</a:t>
            </a:r>
            <a:r>
              <a:rPr lang="en-US" baseline="0" dirty="0"/>
              <a:t> des </a:t>
            </a:r>
            <a:r>
              <a:rPr lang="en-US" baseline="0" dirty="0" err="1"/>
              <a:t>éléments</a:t>
            </a:r>
            <a:r>
              <a:rPr lang="en-US" baseline="0" dirty="0"/>
              <a:t> de la </a:t>
            </a:r>
            <a:r>
              <a:rPr lang="en-US" baseline="0" dirty="0" err="1"/>
              <a:t>plateforme</a:t>
            </a:r>
            <a:r>
              <a:rPr lang="en-US" baseline="0" dirty="0"/>
              <a:t> </a:t>
            </a:r>
            <a:r>
              <a:rPr lang="en-US" baseline="0" dirty="0" err="1"/>
              <a:t>arcgis</a:t>
            </a:r>
            <a:r>
              <a:rPr lang="en-US" baseline="0" dirty="0"/>
              <a:t>, </a:t>
            </a:r>
            <a:r>
              <a:rPr lang="en-US" baseline="0" dirty="0" err="1"/>
              <a:t>il</a:t>
            </a:r>
            <a:r>
              <a:rPr lang="en-US" baseline="0" dirty="0"/>
              <a:t> </a:t>
            </a:r>
            <a:r>
              <a:rPr lang="en-US" baseline="0" dirty="0" err="1"/>
              <a:t>est</a:t>
            </a:r>
            <a:r>
              <a:rPr lang="en-US" baseline="0" dirty="0"/>
              <a:t> </a:t>
            </a:r>
            <a:r>
              <a:rPr lang="en-US" baseline="0" dirty="0" err="1"/>
              <a:t>sécurisé</a:t>
            </a:r>
            <a:r>
              <a:rPr lang="en-US" baseline="0" dirty="0"/>
              <a:t>, </a:t>
            </a:r>
            <a:r>
              <a:rPr lang="en-US" baseline="0" dirty="0" err="1"/>
              <a:t>léger</a:t>
            </a:r>
            <a:r>
              <a:rPr lang="en-US" baseline="0" dirty="0"/>
              <a:t> et </a:t>
            </a:r>
            <a:r>
              <a:rPr lang="en-US" baseline="0" dirty="0" err="1"/>
              <a:t>permet</a:t>
            </a:r>
            <a:r>
              <a:rPr lang="en-US" baseline="0" dirty="0"/>
              <a:t> </a:t>
            </a:r>
            <a:r>
              <a:rPr lang="en-US" baseline="0" dirty="0" err="1"/>
              <a:t>d’accéder</a:t>
            </a:r>
            <a:r>
              <a:rPr lang="en-US" baseline="0" dirty="0"/>
              <a:t> à des operations </a:t>
            </a:r>
            <a:r>
              <a:rPr lang="en-US" baseline="0" dirty="0" err="1"/>
              <a:t>spatiales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830288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https://</a:t>
            </a:r>
            <a:r>
              <a:rPr lang="en-US" baseline="0" dirty="0" smtClean="0"/>
              <a:t>codepen.io/fgrataloup/pen/yRexYW?editors=001</a:t>
            </a:r>
          </a:p>
          <a:p>
            <a:endParaRPr lang="en-US" baseline="0" dirty="0"/>
          </a:p>
          <a:p>
            <a:endParaRPr lang="en-US" baseline="0" dirty="0"/>
          </a:p>
          <a:p>
            <a:r>
              <a:rPr lang="en-US" baseline="0" dirty="0"/>
              <a:t>http://d8esrifrance.maps.arcgis.com/home/webmap/viewer.html?webmap=04407284bf8042e6b42e632253739247</a:t>
            </a:r>
          </a:p>
          <a:p>
            <a:endParaRPr lang="en-US" baseline="0" dirty="0"/>
          </a:p>
          <a:p>
            <a:r>
              <a:rPr lang="en-US" baseline="0" dirty="0"/>
              <a:t>Nous </a:t>
            </a:r>
            <a:r>
              <a:rPr lang="en-US" baseline="0" dirty="0" err="1"/>
              <a:t>avons</a:t>
            </a:r>
            <a:r>
              <a:rPr lang="en-US" baseline="0" dirty="0"/>
              <a:t> un item </a:t>
            </a:r>
            <a:r>
              <a:rPr lang="en-US" baseline="0" dirty="0" err="1"/>
              <a:t>webmap</a:t>
            </a:r>
            <a:r>
              <a:rPr lang="en-US" baseline="0" dirty="0"/>
              <a:t> </a:t>
            </a:r>
            <a:r>
              <a:rPr lang="en-US" baseline="0" dirty="0" err="1"/>
              <a:t>dans</a:t>
            </a:r>
            <a:r>
              <a:rPr lang="en-US" baseline="0" dirty="0"/>
              <a:t> </a:t>
            </a:r>
            <a:r>
              <a:rPr lang="en-US" baseline="0" dirty="0" err="1"/>
              <a:t>notre</a:t>
            </a:r>
            <a:r>
              <a:rPr lang="en-US" baseline="0" dirty="0"/>
              <a:t> portal </a:t>
            </a:r>
            <a:r>
              <a:rPr lang="en-US" baseline="0" dirty="0" err="1"/>
              <a:t>dans</a:t>
            </a:r>
            <a:r>
              <a:rPr lang="en-US" baseline="0" dirty="0"/>
              <a:t> </a:t>
            </a:r>
            <a:r>
              <a:rPr lang="en-US" baseline="0" dirty="0" err="1"/>
              <a:t>lequel</a:t>
            </a:r>
            <a:r>
              <a:rPr lang="en-US" baseline="0" dirty="0"/>
              <a:t> un </a:t>
            </a:r>
            <a:r>
              <a:rPr lang="en-US" baseline="0" dirty="0" err="1"/>
              <a:t>cartographe</a:t>
            </a:r>
            <a:r>
              <a:rPr lang="en-US" baseline="0" dirty="0"/>
              <a:t> a </a:t>
            </a:r>
            <a:r>
              <a:rPr lang="en-US" baseline="0" dirty="0" err="1"/>
              <a:t>défini</a:t>
            </a:r>
            <a:r>
              <a:rPr lang="en-US" baseline="0" dirty="0"/>
              <a:t> un script arcade et un </a:t>
            </a:r>
            <a:r>
              <a:rPr lang="en-US" baseline="0" dirty="0" err="1"/>
              <a:t>développeur</a:t>
            </a:r>
            <a:r>
              <a:rPr lang="en-US" baseline="0" dirty="0"/>
              <a:t> </a:t>
            </a:r>
            <a:r>
              <a:rPr lang="en-US" baseline="0" dirty="0" err="1"/>
              <a:t>veut</a:t>
            </a:r>
            <a:r>
              <a:rPr lang="en-US" baseline="0" dirty="0"/>
              <a:t> </a:t>
            </a:r>
            <a:r>
              <a:rPr lang="en-US" baseline="0" dirty="0" err="1"/>
              <a:t>maintenant</a:t>
            </a:r>
            <a:r>
              <a:rPr lang="en-US" baseline="0" dirty="0"/>
              <a:t> </a:t>
            </a:r>
            <a:r>
              <a:rPr lang="en-US" baseline="0" dirty="0" err="1"/>
              <a:t>intégrer</a:t>
            </a:r>
            <a:r>
              <a:rPr lang="en-US" baseline="0" dirty="0"/>
              <a:t> la </a:t>
            </a:r>
            <a:r>
              <a:rPr lang="en-US" baseline="0" dirty="0" err="1"/>
              <a:t>symbologie</a:t>
            </a:r>
            <a:r>
              <a:rPr lang="en-US" baseline="0" dirty="0"/>
              <a:t> arcade </a:t>
            </a:r>
            <a:r>
              <a:rPr lang="en-US" baseline="0" dirty="0" err="1"/>
              <a:t>dans</a:t>
            </a:r>
            <a:r>
              <a:rPr lang="en-US" baseline="0" dirty="0"/>
              <a:t> son application </a:t>
            </a:r>
            <a:r>
              <a:rPr lang="en-US" baseline="0" dirty="0" err="1"/>
              <a:t>mais</a:t>
            </a:r>
            <a:r>
              <a:rPr lang="en-US" baseline="0" dirty="0"/>
              <a:t> </a:t>
            </a:r>
            <a:r>
              <a:rPr lang="en-US" baseline="0" dirty="0" err="1"/>
              <a:t>en</a:t>
            </a:r>
            <a:r>
              <a:rPr lang="en-US" baseline="0" dirty="0"/>
              <a:t> </a:t>
            </a:r>
            <a:r>
              <a:rPr lang="en-US" baseline="0" dirty="0" err="1"/>
              <a:t>modifiant</a:t>
            </a:r>
            <a:r>
              <a:rPr lang="en-US" baseline="0" dirty="0"/>
              <a:t> un </a:t>
            </a:r>
            <a:r>
              <a:rPr lang="en-US" baseline="0" dirty="0" err="1"/>
              <a:t>peu</a:t>
            </a:r>
            <a:r>
              <a:rPr lang="en-US" baseline="0" dirty="0"/>
              <a:t> son </a:t>
            </a:r>
            <a:r>
              <a:rPr lang="en-US" baseline="0" dirty="0" err="1"/>
              <a:t>rendu</a:t>
            </a:r>
            <a:r>
              <a:rPr lang="en-US" baseline="0" dirty="0"/>
              <a:t> pour </a:t>
            </a:r>
            <a:r>
              <a:rPr lang="en-US" baseline="0" dirty="0" err="1"/>
              <a:t>prendre</a:t>
            </a:r>
            <a:r>
              <a:rPr lang="en-US" baseline="0" dirty="0"/>
              <a:t> </a:t>
            </a:r>
            <a:r>
              <a:rPr lang="en-US" baseline="0" dirty="0" err="1"/>
              <a:t>en</a:t>
            </a:r>
            <a:r>
              <a:rPr lang="en-US" baseline="0" dirty="0"/>
              <a:t> consideration les </a:t>
            </a:r>
            <a:r>
              <a:rPr lang="en-US" baseline="0" dirty="0" err="1"/>
              <a:t>capacités</a:t>
            </a:r>
            <a:r>
              <a:rPr lang="en-US" baseline="0" dirty="0"/>
              <a:t> 3D de </a:t>
            </a:r>
            <a:r>
              <a:rPr lang="en-US" baseline="0" dirty="0" err="1"/>
              <a:t>l’api</a:t>
            </a:r>
            <a:r>
              <a:rPr lang="en-US" baseline="0" dirty="0"/>
              <a:t> et faire un </a:t>
            </a:r>
            <a:r>
              <a:rPr lang="en-US" baseline="0" dirty="0" err="1"/>
              <a:t>rendu</a:t>
            </a:r>
            <a:r>
              <a:rPr lang="en-US" baseline="0" dirty="0"/>
              <a:t> 3D.</a:t>
            </a:r>
          </a:p>
          <a:p>
            <a:r>
              <a:rPr lang="en-US" baseline="0" dirty="0"/>
              <a:t>Il </a:t>
            </a:r>
            <a:r>
              <a:rPr lang="en-US" baseline="0" dirty="0" err="1"/>
              <a:t>va</a:t>
            </a:r>
            <a:r>
              <a:rPr lang="en-US" baseline="0" dirty="0"/>
              <a:t> </a:t>
            </a:r>
            <a:r>
              <a:rPr lang="en-US" baseline="0" dirty="0" err="1"/>
              <a:t>pouvoir</a:t>
            </a:r>
            <a:r>
              <a:rPr lang="en-US" baseline="0" dirty="0"/>
              <a:t> </a:t>
            </a:r>
            <a:r>
              <a:rPr lang="en-US" baseline="0" dirty="0" err="1"/>
              <a:t>réutiliser</a:t>
            </a:r>
            <a:r>
              <a:rPr lang="en-US" baseline="0" dirty="0"/>
              <a:t> </a:t>
            </a:r>
            <a:r>
              <a:rPr lang="en-US" baseline="0" dirty="0" err="1"/>
              <a:t>exactement</a:t>
            </a:r>
            <a:r>
              <a:rPr lang="en-US" baseline="0" dirty="0"/>
              <a:t> la </a:t>
            </a:r>
            <a:r>
              <a:rPr lang="en-US" baseline="0" dirty="0" err="1"/>
              <a:t>même</a:t>
            </a:r>
            <a:r>
              <a:rPr lang="en-US" baseline="0" dirty="0"/>
              <a:t> expression arcade </a:t>
            </a:r>
            <a:r>
              <a:rPr lang="en-US" baseline="0" dirty="0" err="1"/>
              <a:t>dans</a:t>
            </a:r>
            <a:r>
              <a:rPr lang="en-US" baseline="0" dirty="0"/>
              <a:t> son renderer3D pour </a:t>
            </a:r>
            <a:r>
              <a:rPr lang="en-US" baseline="0" dirty="0" err="1"/>
              <a:t>afficher</a:t>
            </a:r>
            <a:r>
              <a:rPr lang="en-US" baseline="0" dirty="0"/>
              <a:t> les </a:t>
            </a:r>
            <a:r>
              <a:rPr lang="en-US" baseline="0" dirty="0" err="1"/>
              <a:t>tronçons</a:t>
            </a:r>
            <a:r>
              <a:rPr lang="en-US" baseline="0" dirty="0"/>
              <a:t> de </a:t>
            </a:r>
            <a:r>
              <a:rPr lang="en-US" baseline="0" dirty="0" err="1"/>
              <a:t>voix</a:t>
            </a:r>
            <a:r>
              <a:rPr lang="en-US" baseline="0" dirty="0"/>
              <a:t> ferries </a:t>
            </a:r>
            <a:r>
              <a:rPr lang="en-US" baseline="0" dirty="0" err="1"/>
              <a:t>ici</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a:p>
        </p:txBody>
      </p:sp>
    </p:spTree>
    <p:extLst>
      <p:ext uri="{BB962C8B-B14F-4D97-AF65-F5344CB8AC3E}">
        <p14:creationId xmlns:p14="http://schemas.microsoft.com/office/powerpoint/2010/main" val="2306379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a:p>
        </p:txBody>
      </p:sp>
    </p:spTree>
    <p:extLst>
      <p:ext uri="{BB962C8B-B14F-4D97-AF65-F5344CB8AC3E}">
        <p14:creationId xmlns:p14="http://schemas.microsoft.com/office/powerpoint/2010/main" val="138986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fr-FR" dirty="0"/>
              <a:t>Nous allons maintenant évoquer les widgets qui sont des</a:t>
            </a:r>
            <a:r>
              <a:rPr lang="fr-FR" baseline="0" dirty="0"/>
              <a:t> briques</a:t>
            </a:r>
            <a:r>
              <a:rPr lang="fr-FR" dirty="0"/>
              <a:t> essentiels de cette api afin d’intégrer de nouvelles capacités, ces widgets sont composés de</a:t>
            </a:r>
            <a:r>
              <a:rPr lang="fr-FR" baseline="0" dirty="0"/>
              <a:t> vue et de </a:t>
            </a:r>
            <a:r>
              <a:rPr lang="fr-FR" baseline="0" dirty="0" err="1"/>
              <a:t>vueModel</a:t>
            </a:r>
            <a:r>
              <a:rPr lang="fr-FR" baseline="0" dirty="0"/>
              <a:t> afin de séparer la responsabilité de présentation et de traitement.</a:t>
            </a:r>
          </a:p>
          <a:p>
            <a:r>
              <a:rPr lang="fr-FR" baseline="0" dirty="0"/>
              <a:t>Tous les widgets étendent la classe widget qui indique le cycle de vie et les fonctionnalités de base du widget</a:t>
            </a:r>
          </a:p>
          <a:p>
            <a:r>
              <a:rPr lang="fr-FR" baseline="0" dirty="0"/>
              <a:t>En ce qui concerne le rendu du widget, celui-ci réagit aux changements d’états et il implémente la syntaxe du JSX qui permet de rendre le code beaucoup plus lisible en </a:t>
            </a:r>
            <a:r>
              <a:rPr lang="fr-FR" baseline="0" dirty="0" err="1"/>
              <a:t>xml</a:t>
            </a:r>
            <a:r>
              <a:rPr lang="fr-FR" baseline="0" dirty="0"/>
              <a:t> comme c’est le cas dans </a:t>
            </a:r>
            <a:r>
              <a:rPr lang="fr-FR" baseline="0" dirty="0" err="1"/>
              <a:t>React</a:t>
            </a:r>
            <a:endParaRPr lang="fr-FR" baseline="0" dirty="0"/>
          </a:p>
          <a:p>
            <a:r>
              <a:rPr lang="fr-FR" baseline="0" dirty="0"/>
              <a:t>Il permet aussi de rendre un DOM virtuel et non plus un DOM </a:t>
            </a:r>
            <a:r>
              <a:rPr lang="fr-FR" baseline="0" dirty="0" err="1"/>
              <a:t>static</a:t>
            </a:r>
            <a:r>
              <a:rPr lang="fr-FR" baseline="0" dirty="0"/>
              <a:t> ce qui offre la possibilité d’accéder très rapidement à des propriétés préconstruite du DOM mais entraine une façon de coder un peu différente à l’image de ce qui se fait dans </a:t>
            </a:r>
            <a:r>
              <a:rPr lang="fr-FR" baseline="0" dirty="0" err="1"/>
              <a:t>React</a:t>
            </a:r>
            <a:endParaRPr lang="fr-FR" strike="sngStrike" dirty="0"/>
          </a:p>
          <a:p>
            <a:r>
              <a:rPr lang="fr-FR" strike="noStrike" dirty="0"/>
              <a:t>Avec </a:t>
            </a:r>
            <a:r>
              <a:rPr lang="fr-FR" strike="noStrike" dirty="0" err="1"/>
              <a:t>schedulrenderer</a:t>
            </a:r>
            <a:r>
              <a:rPr lang="fr-FR" strike="noStrike" dirty="0"/>
              <a:t> vous pouvez demander à afficher le rendu du widget à</a:t>
            </a:r>
            <a:r>
              <a:rPr lang="fr-FR" strike="noStrike" baseline="0" dirty="0"/>
              <a:t> un instant donné</a:t>
            </a:r>
          </a:p>
          <a:p>
            <a:r>
              <a:rPr lang="fr-FR" strike="noStrike" baseline="0" dirty="0"/>
              <a:t>Enfin comme on le voit sur la capture d’écran ci-dessus vous pouvez choisir d’afficher le widget dans différents emplacement prédéfinis</a:t>
            </a:r>
            <a:endParaRPr lang="fr-FR" strike="noStrike" dirty="0"/>
          </a:p>
          <a:p>
            <a:endParaRPr lang="fr-FR" dirty="0"/>
          </a:p>
          <a:p>
            <a:r>
              <a:rPr lang="fr-FR" strike="sngStrike" dirty="0"/>
              <a:t>JSX : étape préliminaire</a:t>
            </a:r>
            <a:r>
              <a:rPr lang="fr-FR" strike="sngStrike" baseline="0" dirty="0"/>
              <a:t> qui ajoute</a:t>
            </a:r>
            <a:r>
              <a:rPr lang="fr-FR" strike="sngStrike" dirty="0"/>
              <a:t> la syntaxe XML</a:t>
            </a:r>
            <a:r>
              <a:rPr lang="fr-FR" strike="sngStrike" baseline="0" dirty="0"/>
              <a:t> au</a:t>
            </a:r>
            <a:r>
              <a:rPr lang="fr-FR" strike="sngStrike" dirty="0"/>
              <a:t> </a:t>
            </a:r>
            <a:r>
              <a:rPr lang="fr-FR" strike="sngStrike" dirty="0" err="1"/>
              <a:t>javascript</a:t>
            </a:r>
            <a:r>
              <a:rPr lang="fr-FR" strike="sngStrike" dirty="0"/>
              <a:t> et rend l’écriture plus élégante, notamment utilisé avec </a:t>
            </a:r>
            <a:r>
              <a:rPr lang="fr-FR" strike="sngStrike" dirty="0" err="1"/>
              <a:t>React</a:t>
            </a:r>
            <a:endParaRPr lang="fr-FR" strike="sngStrike" dirty="0"/>
          </a:p>
          <a:p>
            <a:r>
              <a:rPr lang="fr-FR" strike="sngStrike" dirty="0"/>
              <a:t>VDOM : </a:t>
            </a:r>
            <a:r>
              <a:rPr lang="fr-FR" strike="sngStrike" dirty="0" err="1"/>
              <a:t>virtual</a:t>
            </a:r>
            <a:r>
              <a:rPr lang="fr-FR" strike="sngStrike" dirty="0"/>
              <a:t> dom qui peut être accédé et changer beaucoup plus rapidement qu’un DOM standard comme c’est le cas pour </a:t>
            </a:r>
            <a:r>
              <a:rPr lang="fr-FR" strike="sngStrike" dirty="0" err="1"/>
              <a:t>React</a:t>
            </a:r>
            <a:r>
              <a:rPr lang="fr-FR" strike="sngStrike" dirty="0"/>
              <a:t>,</a:t>
            </a:r>
            <a:r>
              <a:rPr lang="fr-FR" strike="sngStrike" baseline="0" dirty="0"/>
              <a:t> syntaxe très proche</a:t>
            </a:r>
            <a:endParaRPr lang="fr-FR" strike="sngStrike" dirty="0"/>
          </a:p>
          <a:p>
            <a:r>
              <a:rPr lang="fr-FR" strike="sngStrike" dirty="0" err="1"/>
              <a:t>Schedulerender</a:t>
            </a:r>
            <a:r>
              <a:rPr lang="fr-FR" strike="sngStrike" dirty="0"/>
              <a:t> : tâche asynchrone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248332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a:t>
            </a:r>
            <a:r>
              <a:rPr lang="en-US" dirty="0" err="1"/>
              <a:t>créer</a:t>
            </a:r>
            <a:r>
              <a:rPr lang="en-US" dirty="0"/>
              <a:t> des widgets  </a:t>
            </a:r>
            <a:r>
              <a:rPr lang="en-US" dirty="0" err="1"/>
              <a:t>ou</a:t>
            </a:r>
            <a:r>
              <a:rPr lang="en-US" dirty="0"/>
              <a:t> </a:t>
            </a:r>
            <a:r>
              <a:rPr lang="en-US" dirty="0" err="1"/>
              <a:t>en</a:t>
            </a:r>
            <a:r>
              <a:rPr lang="en-US" dirty="0"/>
              <a:t> modifier </a:t>
            </a:r>
            <a:r>
              <a:rPr lang="en-US" dirty="0" err="1"/>
              <a:t>vous</a:t>
            </a:r>
            <a:r>
              <a:rPr lang="en-US" dirty="0"/>
              <a:t> </a:t>
            </a:r>
            <a:r>
              <a:rPr lang="en-US" dirty="0" err="1"/>
              <a:t>devez</a:t>
            </a:r>
            <a:r>
              <a:rPr lang="en-US" dirty="0"/>
              <a:t> utilizer typescript, </a:t>
            </a:r>
            <a:r>
              <a:rPr lang="en-US" dirty="0" err="1"/>
              <a:t>en</a:t>
            </a:r>
            <a:r>
              <a:rPr lang="en-US" dirty="0"/>
              <a:t> </a:t>
            </a:r>
            <a:r>
              <a:rPr lang="en-US" dirty="0" err="1"/>
              <a:t>effet</a:t>
            </a:r>
            <a:r>
              <a:rPr lang="en-US" dirty="0"/>
              <a:t> </a:t>
            </a:r>
            <a:r>
              <a:rPr lang="en-US" dirty="0" err="1"/>
              <a:t>c’est</a:t>
            </a:r>
            <a:r>
              <a:rPr lang="en-US" dirty="0"/>
              <a:t> </a:t>
            </a:r>
            <a:r>
              <a:rPr lang="en-US" dirty="0" err="1"/>
              <a:t>maintenant</a:t>
            </a:r>
            <a:r>
              <a:rPr lang="en-US" dirty="0"/>
              <a:t> le language </a:t>
            </a:r>
            <a:r>
              <a:rPr lang="en-US" dirty="0" err="1"/>
              <a:t>javascript</a:t>
            </a:r>
            <a:r>
              <a:rPr lang="en-US" baseline="0" dirty="0"/>
              <a:t> </a:t>
            </a:r>
            <a:r>
              <a:rPr lang="en-US" baseline="0" dirty="0" err="1"/>
              <a:t>adopté</a:t>
            </a:r>
            <a:r>
              <a:rPr lang="en-US" baseline="0" dirty="0"/>
              <a:t> par </a:t>
            </a:r>
            <a:r>
              <a:rPr lang="en-US" baseline="0" dirty="0" err="1"/>
              <a:t>tous</a:t>
            </a:r>
            <a:r>
              <a:rPr lang="en-US" baseline="0" dirty="0"/>
              <a:t>, </a:t>
            </a:r>
            <a:r>
              <a:rPr lang="en-US" baseline="0" dirty="0" err="1"/>
              <a:t>cela</a:t>
            </a:r>
            <a:r>
              <a:rPr lang="en-US" baseline="0" dirty="0"/>
              <a:t> </a:t>
            </a:r>
            <a:r>
              <a:rPr lang="en-US" baseline="0" dirty="0" err="1"/>
              <a:t>permet</a:t>
            </a:r>
            <a:r>
              <a:rPr lang="en-US" baseline="0" dirty="0"/>
              <a:t> </a:t>
            </a:r>
            <a:r>
              <a:rPr lang="en-US" baseline="0" dirty="0" err="1"/>
              <a:t>d’améliorer</a:t>
            </a:r>
            <a:r>
              <a:rPr lang="en-US" baseline="0" dirty="0"/>
              <a:t> et de </a:t>
            </a:r>
            <a:r>
              <a:rPr lang="en-US" baseline="0" dirty="0" err="1"/>
              <a:t>sécuriser</a:t>
            </a:r>
            <a:r>
              <a:rPr lang="en-US" baseline="0" dirty="0"/>
              <a:t> la production de </a:t>
            </a:r>
            <a:r>
              <a:rPr lang="en-US" baseline="0" dirty="0" err="1"/>
              <a:t>javascript</a:t>
            </a:r>
            <a:r>
              <a:rPr lang="en-US" baseline="0" dirty="0"/>
              <a:t> avec de </a:t>
            </a:r>
            <a:r>
              <a:rPr lang="en-US" baseline="0" dirty="0" err="1"/>
              <a:t>nombreux</a:t>
            </a:r>
            <a:r>
              <a:rPr lang="en-US" baseline="0" dirty="0"/>
              <a:t> </a:t>
            </a:r>
            <a:r>
              <a:rPr lang="en-US" baseline="0" dirty="0" err="1"/>
              <a:t>avantages</a:t>
            </a:r>
            <a:r>
              <a:rPr lang="en-US" baseline="0" dirty="0"/>
              <a:t> </a:t>
            </a:r>
            <a:r>
              <a:rPr lang="en-US" baseline="0" dirty="0" err="1"/>
              <a:t>comme</a:t>
            </a:r>
            <a:r>
              <a:rPr lang="en-US" baseline="0" dirty="0"/>
              <a:t> le </a:t>
            </a:r>
            <a:r>
              <a:rPr lang="en-US" baseline="0" dirty="0" err="1"/>
              <a:t>typage</a:t>
            </a:r>
            <a:r>
              <a:rPr lang="en-US" baseline="0" dirty="0"/>
              <a:t> et la creation de </a:t>
            </a:r>
            <a:r>
              <a:rPr lang="en-US" baseline="0" dirty="0" err="1"/>
              <a:t>classe</a:t>
            </a:r>
            <a:r>
              <a:rPr lang="en-US" baseline="0" dirty="0"/>
              <a:t> et </a:t>
            </a:r>
            <a:r>
              <a:rPr lang="en-US" baseline="0" dirty="0" err="1"/>
              <a:t>d’interface</a:t>
            </a:r>
            <a:r>
              <a:rPr lang="en-US" baseline="0" dirty="0"/>
              <a:t>, </a:t>
            </a:r>
            <a:r>
              <a:rPr lang="en-US" baseline="0" dirty="0" err="1"/>
              <a:t>mais</a:t>
            </a:r>
            <a:r>
              <a:rPr lang="en-US" baseline="0" dirty="0"/>
              <a:t> avec la </a:t>
            </a:r>
            <a:r>
              <a:rPr lang="en-US" baseline="0" dirty="0" err="1"/>
              <a:t>contrainte</a:t>
            </a:r>
            <a:r>
              <a:rPr lang="en-US" baseline="0" dirty="0"/>
              <a:t> </a:t>
            </a:r>
            <a:r>
              <a:rPr lang="en-US" baseline="0" dirty="0" err="1"/>
              <a:t>qu’il</a:t>
            </a:r>
            <a:r>
              <a:rPr lang="en-US" baseline="0" dirty="0"/>
              <a:t> </a:t>
            </a:r>
            <a:r>
              <a:rPr lang="en-US" baseline="0" dirty="0" err="1"/>
              <a:t>demande</a:t>
            </a:r>
            <a:r>
              <a:rPr lang="en-US" baseline="0" dirty="0"/>
              <a:t> un </a:t>
            </a:r>
            <a:r>
              <a:rPr lang="en-US" baseline="0" dirty="0" err="1"/>
              <a:t>peu</a:t>
            </a:r>
            <a:r>
              <a:rPr lang="en-US" baseline="0" dirty="0"/>
              <a:t> </a:t>
            </a:r>
            <a:r>
              <a:rPr lang="en-US" baseline="0" dirty="0" err="1"/>
              <a:t>d’expertise</a:t>
            </a:r>
            <a:r>
              <a:rPr lang="en-US" baseline="0" dirty="0"/>
              <a:t> pour </a:t>
            </a:r>
            <a:r>
              <a:rPr lang="en-US" baseline="0" dirty="0" err="1"/>
              <a:t>sa</a:t>
            </a:r>
            <a:r>
              <a:rPr lang="en-US" baseline="0" dirty="0"/>
              <a:t> </a:t>
            </a:r>
            <a:r>
              <a:rPr lang="en-US" baseline="0" dirty="0" err="1"/>
              <a:t>prise</a:t>
            </a:r>
            <a:r>
              <a:rPr lang="en-US" baseline="0" dirty="0"/>
              <a:t> </a:t>
            </a:r>
            <a:r>
              <a:rPr lang="en-US" baseline="0" dirty="0" err="1"/>
              <a:t>en</a:t>
            </a:r>
            <a:r>
              <a:rPr lang="en-US" baseline="0" dirty="0"/>
              <a:t> </a:t>
            </a:r>
            <a:r>
              <a:rPr lang="en-US" baseline="0" dirty="0" smtClean="0"/>
              <a:t>main</a:t>
            </a:r>
          </a:p>
          <a:p>
            <a:endParaRPr lang="en-US" baseline="0" dirty="0" smtClean="0"/>
          </a:p>
          <a:p>
            <a:r>
              <a:rPr lang="en-US" dirty="0" smtClean="0"/>
              <a:t>https://www.typescriptlang.org/docs/handbook/compiler-options.html</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826484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https://www.typescriptlang.org/docs/handbook/compiler-options-in-msbuild.html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http://localhost/ts/testapp/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Nous </a:t>
            </a:r>
            <a:r>
              <a:rPr lang="en-US" baseline="0" dirty="0" err="1"/>
              <a:t>avons</a:t>
            </a:r>
            <a:r>
              <a:rPr lang="en-US" baseline="0" dirty="0"/>
              <a:t> </a:t>
            </a:r>
            <a:r>
              <a:rPr lang="en-US" baseline="0" dirty="0" err="1"/>
              <a:t>besoin</a:t>
            </a:r>
            <a:r>
              <a:rPr lang="en-US" baseline="0" dirty="0"/>
              <a:t> au </a:t>
            </a:r>
            <a:r>
              <a:rPr lang="en-US" baseline="0" dirty="0" err="1"/>
              <a:t>préalable</a:t>
            </a:r>
            <a:r>
              <a:rPr lang="en-US" baseline="0" dirty="0"/>
              <a:t> </a:t>
            </a:r>
            <a:r>
              <a:rPr lang="en-US" baseline="0" dirty="0" err="1"/>
              <a:t>d’installer</a:t>
            </a:r>
            <a:r>
              <a:rPr lang="en-US" baseline="0" dirty="0"/>
              <a:t> </a:t>
            </a:r>
            <a:r>
              <a:rPr lang="en-US" baseline="0" dirty="0" err="1"/>
              <a:t>nodejs</a:t>
            </a:r>
            <a:endParaRPr lang="en-US" baseline="0" dirty="0"/>
          </a:p>
          <a:p>
            <a:r>
              <a:rPr lang="en-US" baseline="0" dirty="0"/>
              <a:t>Pour compiler </a:t>
            </a:r>
            <a:r>
              <a:rPr lang="en-US" baseline="0" dirty="0" err="1"/>
              <a:t>c’est</a:t>
            </a:r>
            <a:r>
              <a:rPr lang="en-US" baseline="0" dirty="0"/>
              <a:t> </a:t>
            </a:r>
            <a:r>
              <a:rPr lang="en-US" baseline="0" dirty="0" err="1"/>
              <a:t>très</a:t>
            </a:r>
            <a:r>
              <a:rPr lang="en-US" baseline="0" dirty="0"/>
              <a:t> simple </a:t>
            </a:r>
            <a:r>
              <a:rPr lang="en-US" baseline="0" dirty="0" err="1"/>
              <a:t>il</a:t>
            </a:r>
            <a:r>
              <a:rPr lang="en-US" baseline="0" dirty="0"/>
              <a:t> </a:t>
            </a:r>
            <a:r>
              <a:rPr lang="en-US" baseline="0" dirty="0" err="1"/>
              <a:t>suffit</a:t>
            </a:r>
            <a:r>
              <a:rPr lang="en-US" baseline="0" dirty="0"/>
              <a:t> de faire </a:t>
            </a:r>
            <a:r>
              <a:rPr lang="en-US" baseline="0" dirty="0" err="1"/>
              <a:t>tsc</a:t>
            </a:r>
            <a:r>
              <a:rPr lang="en-US" baseline="0" dirty="0"/>
              <a:t>, </a:t>
            </a:r>
            <a:r>
              <a:rPr lang="en-US" baseline="0" dirty="0" err="1"/>
              <a:t>vous</a:t>
            </a:r>
            <a:r>
              <a:rPr lang="en-US" baseline="0" dirty="0"/>
              <a:t> </a:t>
            </a:r>
            <a:r>
              <a:rPr lang="en-US" baseline="0" dirty="0" err="1"/>
              <a:t>avez</a:t>
            </a:r>
            <a:r>
              <a:rPr lang="en-US" baseline="0" dirty="0"/>
              <a:t> sur le site de typescript tout un ensemble </a:t>
            </a:r>
            <a:r>
              <a:rPr lang="en-US" baseline="0" dirty="0" err="1"/>
              <a:t>d’options</a:t>
            </a:r>
            <a:r>
              <a:rPr lang="en-US" baseline="0" dirty="0"/>
              <a:t> pour la compilation et le </a:t>
            </a:r>
            <a:r>
              <a:rPr lang="en-US" baseline="0" dirty="0" err="1"/>
              <a:t>fichier</a:t>
            </a:r>
            <a:r>
              <a:rPr lang="en-US" baseline="0" dirty="0"/>
              <a:t> </a:t>
            </a:r>
            <a:r>
              <a:rPr lang="en-US" baseline="0" dirty="0" err="1"/>
              <a:t>tsconfig</a:t>
            </a:r>
            <a:r>
              <a:rPr lang="en-US" baseline="0" dirty="0"/>
              <a:t> </a:t>
            </a:r>
            <a:r>
              <a:rPr lang="en-US" baseline="0" dirty="0" err="1"/>
              <a:t>permet</a:t>
            </a:r>
            <a:r>
              <a:rPr lang="en-US" baseline="0" dirty="0"/>
              <a:t> de </a:t>
            </a:r>
            <a:r>
              <a:rPr lang="en-US" baseline="0" dirty="0" err="1"/>
              <a:t>mettre</a:t>
            </a:r>
            <a:r>
              <a:rPr lang="en-US" baseline="0" dirty="0"/>
              <a:t> </a:t>
            </a:r>
            <a:r>
              <a:rPr lang="en-US" baseline="0" dirty="0" err="1"/>
              <a:t>en</a:t>
            </a:r>
            <a:r>
              <a:rPr lang="en-US" baseline="0" dirty="0"/>
              <a:t> place un certain </a:t>
            </a:r>
            <a:r>
              <a:rPr lang="en-US" baseline="0" dirty="0" err="1"/>
              <a:t>nombre</a:t>
            </a:r>
            <a:r>
              <a:rPr lang="en-US" baseline="0" dirty="0"/>
              <a:t> de configuration pour </a:t>
            </a:r>
            <a:r>
              <a:rPr lang="en-US" baseline="0" dirty="0" err="1"/>
              <a:t>cette</a:t>
            </a:r>
            <a:r>
              <a:rPr lang="en-US" baseline="0" dirty="0"/>
              <a:t> compilation.</a:t>
            </a:r>
          </a:p>
          <a:p>
            <a:r>
              <a:rPr lang="en-US" baseline="0" dirty="0"/>
              <a:t>Nous </a:t>
            </a:r>
            <a:r>
              <a:rPr lang="en-US" baseline="0" dirty="0" err="1"/>
              <a:t>allons</a:t>
            </a:r>
            <a:r>
              <a:rPr lang="en-US" baseline="0" dirty="0"/>
              <a:t> </a:t>
            </a:r>
            <a:r>
              <a:rPr lang="en-US" baseline="0" dirty="0" err="1"/>
              <a:t>voir</a:t>
            </a:r>
            <a:r>
              <a:rPr lang="en-US" baseline="0" dirty="0"/>
              <a:t> comment </a:t>
            </a:r>
            <a:r>
              <a:rPr lang="en-US" baseline="0" dirty="0" err="1"/>
              <a:t>créer</a:t>
            </a:r>
            <a:r>
              <a:rPr lang="en-US" baseline="0" dirty="0"/>
              <a:t> un nouveau widget et comment customizer un widget </a:t>
            </a:r>
            <a:r>
              <a:rPr lang="en-US" baseline="0" dirty="0" err="1"/>
              <a:t>existant</a:t>
            </a:r>
            <a:r>
              <a:rPr lang="en-US" baseline="0" dirty="0"/>
              <a:t>. </a:t>
            </a:r>
            <a:r>
              <a:rPr lang="en-US" baseline="0" dirty="0" err="1"/>
              <a:t>Comme</a:t>
            </a:r>
            <a:r>
              <a:rPr lang="en-US" baseline="0" dirty="0"/>
              <a:t> </a:t>
            </a:r>
            <a:r>
              <a:rPr lang="en-US" baseline="0" dirty="0" err="1"/>
              <a:t>vous</a:t>
            </a:r>
            <a:r>
              <a:rPr lang="en-US" baseline="0" dirty="0"/>
              <a:t> le </a:t>
            </a:r>
            <a:r>
              <a:rPr lang="en-US" baseline="0" dirty="0" err="1"/>
              <a:t>voyez</a:t>
            </a:r>
            <a:r>
              <a:rPr lang="en-US" baseline="0" dirty="0"/>
              <a:t> </a:t>
            </a:r>
            <a:r>
              <a:rPr lang="en-US" baseline="0" dirty="0" err="1"/>
              <a:t>dans</a:t>
            </a:r>
            <a:r>
              <a:rPr lang="en-US" baseline="0" dirty="0"/>
              <a:t> typescript nous </a:t>
            </a:r>
            <a:r>
              <a:rPr lang="en-US" baseline="0" dirty="0" err="1"/>
              <a:t>pouvons</a:t>
            </a:r>
            <a:r>
              <a:rPr lang="en-US" baseline="0" dirty="0"/>
              <a:t> </a:t>
            </a:r>
            <a:r>
              <a:rPr lang="en-US" baseline="0" dirty="0" err="1"/>
              <a:t>étendre</a:t>
            </a:r>
            <a:r>
              <a:rPr lang="en-US" baseline="0" dirty="0"/>
              <a:t> </a:t>
            </a:r>
            <a:r>
              <a:rPr lang="en-US" baseline="0" dirty="0" err="1"/>
              <a:t>l’interface</a:t>
            </a:r>
            <a:r>
              <a:rPr lang="en-US" baseline="0" dirty="0"/>
              <a:t> de </a:t>
            </a:r>
            <a:r>
              <a:rPr lang="en-US" baseline="0" dirty="0" err="1"/>
              <a:t>tous</a:t>
            </a:r>
            <a:r>
              <a:rPr lang="en-US" baseline="0" dirty="0"/>
              <a:t> les widgets de </a:t>
            </a:r>
            <a:r>
              <a:rPr lang="en-US" baseline="0" dirty="0" err="1"/>
              <a:t>l’api</a:t>
            </a:r>
            <a:r>
              <a:rPr lang="en-US" baseline="0" dirty="0"/>
              <a:t> </a:t>
            </a:r>
            <a:r>
              <a:rPr lang="en-US" baseline="0" dirty="0" err="1"/>
              <a:t>esri</a:t>
            </a:r>
            <a:r>
              <a:rPr lang="en-US" baseline="0" dirty="0"/>
              <a:t>, nous </a:t>
            </a:r>
            <a:r>
              <a:rPr lang="en-US" baseline="0" dirty="0" err="1"/>
              <a:t>pouvons</a:t>
            </a:r>
            <a:r>
              <a:rPr lang="en-US" baseline="0" dirty="0"/>
              <a:t> </a:t>
            </a:r>
            <a:r>
              <a:rPr lang="en-US" baseline="0" dirty="0" err="1"/>
              <a:t>aussi</a:t>
            </a:r>
            <a:r>
              <a:rPr lang="en-US" baseline="0" dirty="0"/>
              <a:t> </a:t>
            </a:r>
            <a:r>
              <a:rPr lang="en-US" baseline="0" dirty="0" err="1"/>
              <a:t>créer</a:t>
            </a:r>
            <a:r>
              <a:rPr lang="en-US" baseline="0" dirty="0"/>
              <a:t> </a:t>
            </a:r>
            <a:r>
              <a:rPr lang="en-US" baseline="0" dirty="0" err="1"/>
              <a:t>notre</a:t>
            </a:r>
            <a:r>
              <a:rPr lang="en-US" baseline="0" dirty="0"/>
              <a:t> proper widget </a:t>
            </a:r>
            <a:r>
              <a:rPr lang="en-US" baseline="0" dirty="0" err="1"/>
              <a:t>en</a:t>
            </a:r>
            <a:r>
              <a:rPr lang="en-US" baseline="0" dirty="0"/>
              <a:t> </a:t>
            </a:r>
            <a:r>
              <a:rPr lang="en-US" baseline="0" dirty="0" err="1"/>
              <a:t>étendant</a:t>
            </a:r>
            <a:r>
              <a:rPr lang="en-US" baseline="0" dirty="0"/>
              <a:t> </a:t>
            </a:r>
            <a:r>
              <a:rPr lang="en-US" baseline="0" dirty="0" err="1"/>
              <a:t>l’interface</a:t>
            </a:r>
            <a:r>
              <a:rPr lang="en-US" baseline="0" dirty="0"/>
              <a:t> widget, </a:t>
            </a:r>
            <a:r>
              <a:rPr lang="en-US" baseline="0" dirty="0" err="1"/>
              <a:t>il</a:t>
            </a:r>
            <a:r>
              <a:rPr lang="en-US" baseline="0" dirty="0"/>
              <a:t> </a:t>
            </a:r>
            <a:r>
              <a:rPr lang="en-US" baseline="0" dirty="0" err="1"/>
              <a:t>faut</a:t>
            </a:r>
            <a:r>
              <a:rPr lang="en-US" baseline="0" dirty="0"/>
              <a:t> </a:t>
            </a:r>
            <a:r>
              <a:rPr lang="en-US" baseline="0" dirty="0" err="1"/>
              <a:t>ensuite</a:t>
            </a:r>
            <a:r>
              <a:rPr lang="en-US" baseline="0" dirty="0"/>
              <a:t> exporter le widget </a:t>
            </a:r>
            <a:r>
              <a:rPr lang="en-US" baseline="0" dirty="0" err="1"/>
              <a:t>dans</a:t>
            </a:r>
            <a:r>
              <a:rPr lang="en-US" baseline="0" dirty="0"/>
              <a:t> les </a:t>
            </a:r>
            <a:r>
              <a:rPr lang="en-US" baseline="0" dirty="0" err="1"/>
              <a:t>deux</a:t>
            </a:r>
            <a:r>
              <a:rPr lang="en-US" baseline="0" dirty="0"/>
              <a:t> </a:t>
            </a:r>
            <a:r>
              <a:rPr lang="en-US" baseline="0" dirty="0" err="1"/>
              <a:t>cas</a:t>
            </a:r>
            <a:r>
              <a:rPr lang="en-US" baseline="0" dirty="0"/>
              <a:t>.</a:t>
            </a:r>
          </a:p>
          <a:p>
            <a:r>
              <a:rPr lang="en-US" baseline="0" dirty="0"/>
              <a:t>Un </a:t>
            </a:r>
            <a:r>
              <a:rPr lang="en-US" baseline="0" dirty="0" err="1"/>
              <a:t>fichier</a:t>
            </a:r>
            <a:r>
              <a:rPr lang="en-US" baseline="0" dirty="0"/>
              <a:t> TS </a:t>
            </a:r>
            <a:r>
              <a:rPr lang="en-US" baseline="0" dirty="0" err="1"/>
              <a:t>est</a:t>
            </a:r>
            <a:r>
              <a:rPr lang="en-US" baseline="0" dirty="0"/>
              <a:t> un </a:t>
            </a:r>
            <a:r>
              <a:rPr lang="en-US" baseline="0" dirty="0" err="1"/>
              <a:t>fichier</a:t>
            </a:r>
            <a:r>
              <a:rPr lang="en-US" baseline="0" dirty="0"/>
              <a:t> typescript standard, un </a:t>
            </a:r>
            <a:r>
              <a:rPr lang="en-US" baseline="0" dirty="0" err="1"/>
              <a:t>fichier</a:t>
            </a:r>
            <a:r>
              <a:rPr lang="en-US" baseline="0" dirty="0"/>
              <a:t> TSX </a:t>
            </a:r>
            <a:r>
              <a:rPr lang="en-US" baseline="0" dirty="0" err="1"/>
              <a:t>est</a:t>
            </a:r>
            <a:r>
              <a:rPr lang="en-US" baseline="0" dirty="0"/>
              <a:t> un </a:t>
            </a:r>
            <a:r>
              <a:rPr lang="en-US" baseline="0" dirty="0" err="1"/>
              <a:t>fichier</a:t>
            </a:r>
            <a:r>
              <a:rPr lang="en-US" baseline="0" dirty="0"/>
              <a:t> typescript qui utilize du JSX, </a:t>
            </a:r>
            <a:r>
              <a:rPr lang="en-US" baseline="0" dirty="0" err="1"/>
              <a:t>dans</a:t>
            </a:r>
            <a:r>
              <a:rPr lang="en-US" baseline="0" dirty="0"/>
              <a:t> le cadre du </a:t>
            </a:r>
            <a:r>
              <a:rPr lang="en-US" baseline="0" dirty="0" err="1"/>
              <a:t>développement</a:t>
            </a:r>
            <a:r>
              <a:rPr lang="en-US" baseline="0" dirty="0"/>
              <a:t> de widget nous </a:t>
            </a:r>
            <a:r>
              <a:rPr lang="en-US" baseline="0" dirty="0" err="1"/>
              <a:t>utiliserons</a:t>
            </a:r>
            <a:r>
              <a:rPr lang="en-US" baseline="0" dirty="0"/>
              <a:t> </a:t>
            </a:r>
            <a:r>
              <a:rPr lang="en-US" baseline="0" dirty="0" err="1"/>
              <a:t>donc</a:t>
            </a:r>
            <a:r>
              <a:rPr lang="en-US" baseline="0" dirty="0"/>
              <a:t> de preference des </a:t>
            </a:r>
            <a:r>
              <a:rPr lang="en-US" baseline="0" dirty="0" err="1"/>
              <a:t>fichiers</a:t>
            </a:r>
            <a:r>
              <a:rPr lang="en-US" baseline="0" dirty="0"/>
              <a:t> TSX pour </a:t>
            </a:r>
            <a:r>
              <a:rPr lang="en-US" baseline="0" dirty="0" err="1"/>
              <a:t>une</a:t>
            </a:r>
            <a:r>
              <a:rPr lang="en-US" baseline="0" dirty="0"/>
              <a:t> </a:t>
            </a:r>
            <a:r>
              <a:rPr lang="en-US" baseline="0" dirty="0" err="1"/>
              <a:t>meilleur</a:t>
            </a:r>
            <a:r>
              <a:rPr lang="en-US" baseline="0" dirty="0"/>
              <a:t> </a:t>
            </a:r>
            <a:r>
              <a:rPr lang="en-US" baseline="0" dirty="0" err="1"/>
              <a:t>lisibilité</a:t>
            </a:r>
            <a:r>
              <a:rPr lang="en-US" baseline="0" dirty="0"/>
              <a:t> du code.</a:t>
            </a:r>
          </a:p>
          <a:p>
            <a:r>
              <a:rPr lang="en-US" baseline="0" dirty="0" err="1"/>
              <a:t>Lors</a:t>
            </a:r>
            <a:r>
              <a:rPr lang="en-US" baseline="0" dirty="0"/>
              <a:t> de la compilation du code JS </a:t>
            </a:r>
            <a:r>
              <a:rPr lang="en-US" baseline="0" dirty="0" err="1"/>
              <a:t>est</a:t>
            </a:r>
            <a:r>
              <a:rPr lang="en-US" baseline="0" dirty="0"/>
              <a:t> </a:t>
            </a:r>
            <a:r>
              <a:rPr lang="en-US" baseline="0" dirty="0" err="1"/>
              <a:t>généré</a:t>
            </a:r>
            <a:r>
              <a:rPr lang="en-US" baseline="0" dirty="0"/>
              <a:t> et voilà le </a:t>
            </a:r>
            <a:r>
              <a:rPr lang="en-US" baseline="0" dirty="0" err="1"/>
              <a:t>résultat</a:t>
            </a:r>
            <a:r>
              <a:rPr lang="en-US" baseline="0" dirty="0"/>
              <a:t> un nouveau widget et un widget </a:t>
            </a:r>
            <a:r>
              <a:rPr lang="en-US" baseline="0" dirty="0" err="1"/>
              <a:t>customisé</a:t>
            </a:r>
            <a:r>
              <a:rPr lang="en-US" baseline="0" dirty="0"/>
              <a: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a:p>
        </p:txBody>
      </p:sp>
    </p:spTree>
    <p:extLst>
      <p:ext uri="{BB962C8B-B14F-4D97-AF65-F5344CB8AC3E}">
        <p14:creationId xmlns:p14="http://schemas.microsoft.com/office/powerpoint/2010/main" val="1407057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4</a:t>
            </a:fld>
            <a:endParaRPr lang="en-US"/>
          </a:p>
        </p:txBody>
      </p:sp>
    </p:spTree>
    <p:extLst>
      <p:ext uri="{BB962C8B-B14F-4D97-AF65-F5344CB8AC3E}">
        <p14:creationId xmlns:p14="http://schemas.microsoft.com/office/powerpoint/2010/main" val="982830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44</a:t>
            </a:fld>
            <a:endParaRPr lang="en-US"/>
          </a:p>
        </p:txBody>
      </p:sp>
    </p:spTree>
    <p:extLst>
      <p:ext uri="{BB962C8B-B14F-4D97-AF65-F5344CB8AC3E}">
        <p14:creationId xmlns:p14="http://schemas.microsoft.com/office/powerpoint/2010/main" val="3507721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trike="sngStrike" dirty="0" err="1"/>
              <a:t>Esri</a:t>
            </a:r>
            <a:r>
              <a:rPr lang="fr-FR" strike="sngStrike" dirty="0"/>
              <a:t> développera et publiera activement l'API 3.x jusqu'au deuxième trimestre 2019. Si la majorité de nos efforts de développement sont réalisés dans la version 4.x, certaines fonctionnalités clés sont également intégrées à la version 3.x, telles que la couche de fonctionnalités et le client </a:t>
            </a:r>
            <a:r>
              <a:rPr lang="fr-FR" strike="sngStrike" dirty="0" err="1"/>
              <a:t>WebGL</a:t>
            </a:r>
            <a:r>
              <a:rPr lang="fr-FR" strike="sngStrike" dirty="0"/>
              <a:t>. support de projection côté. Le support technique sera disponible jusqu'au 1 er juillet 2022. Les versions 3.x de l'API seront hébergées sur le CDN d'</a:t>
            </a:r>
            <a:r>
              <a:rPr lang="fr-FR" strike="sngStrike" dirty="0" err="1"/>
              <a:t>Esri</a:t>
            </a:r>
            <a:r>
              <a:rPr lang="fr-FR" strike="sngStrike" dirty="0"/>
              <a:t> dans un avenir prévisible. Par conséquent, les applications basées sur les versions 3.x de l'API continueront à fonctionner après le support. période. Reportez-vous au document Cycle de vie du produit pour plus d'informations sur les versions 3.x et sur le plan de support.</a:t>
            </a:r>
          </a:p>
          <a:p>
            <a:endParaRPr lang="fr-FR" strike="noStrike" dirty="0"/>
          </a:p>
          <a:p>
            <a:r>
              <a:rPr lang="fr-FR" strike="noStrike" dirty="0"/>
              <a:t>La 4.9 est sortie vraiment très récemment mais nous avons déjà un retour de la part des équipes d’</a:t>
            </a:r>
            <a:r>
              <a:rPr lang="fr-FR" strike="noStrike" dirty="0" err="1"/>
              <a:t>esri</a:t>
            </a:r>
            <a:r>
              <a:rPr lang="fr-FR" strike="noStrike" dirty="0"/>
              <a:t> </a:t>
            </a:r>
            <a:r>
              <a:rPr lang="fr-FR" strike="noStrike" dirty="0" err="1"/>
              <a:t>inc</a:t>
            </a:r>
            <a:r>
              <a:rPr lang="fr-FR" strike="noStrike" dirty="0"/>
              <a:t> sur la roadmap pour la 4.10, de nouvelles fonctionnalités</a:t>
            </a:r>
            <a:r>
              <a:rPr lang="fr-FR" strike="noStrike" baseline="0" dirty="0"/>
              <a:t> d’édition pour aller vers une prise en charge complète de l’édition, une amélioration significative du </a:t>
            </a:r>
            <a:r>
              <a:rPr lang="fr-FR" strike="noStrike" baseline="0" dirty="0" err="1"/>
              <a:t>rendering</a:t>
            </a:r>
            <a:r>
              <a:rPr lang="fr-FR" strike="noStrike" baseline="0" dirty="0"/>
              <a:t> via l’intégration de </a:t>
            </a:r>
            <a:r>
              <a:rPr lang="fr-FR" strike="noStrike" baseline="0" dirty="0" err="1"/>
              <a:t>webGL</a:t>
            </a:r>
            <a:r>
              <a:rPr lang="fr-FR" strike="noStrike" baseline="0" dirty="0"/>
              <a:t> dans toutes les couches pour un rendu beaucoup plus performant, de nouveaux widgets comme la mesure en 2D et le </a:t>
            </a:r>
            <a:r>
              <a:rPr lang="fr-FR" strike="noStrike" baseline="0" dirty="0" err="1"/>
              <a:t>templatepicker</a:t>
            </a:r>
            <a:r>
              <a:rPr lang="fr-FR" strike="noStrike" baseline="0" dirty="0"/>
              <a:t> et enfin une fonctionnalité de labelling avancée sur les </a:t>
            </a:r>
            <a:r>
              <a:rPr lang="fr-FR" strike="noStrike" baseline="0" dirty="0" err="1"/>
              <a:t>polylignes</a:t>
            </a:r>
            <a:endParaRPr lang="fr-FR" strike="noStrike"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45</a:t>
            </a:fld>
            <a:endParaRPr lang="en-US"/>
          </a:p>
        </p:txBody>
      </p:sp>
    </p:spTree>
    <p:extLst>
      <p:ext uri="{BB962C8B-B14F-4D97-AF65-F5344CB8AC3E}">
        <p14:creationId xmlns:p14="http://schemas.microsoft.com/office/powerpoint/2010/main" val="145774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Developers.arcgis.com</a:t>
            </a:r>
            <a:r>
              <a:rPr lang="fr-FR" baseline="0" dirty="0"/>
              <a:t> : b</a:t>
            </a:r>
            <a:r>
              <a:rPr lang="fr-FR" dirty="0"/>
              <a:t>ase</a:t>
            </a:r>
            <a:r>
              <a:rPr lang="fr-FR" baseline="0" dirty="0"/>
              <a:t> documentaire contenant des outils et des informations, des concepts clés sur l’ensemble des api et </a:t>
            </a:r>
            <a:r>
              <a:rPr lang="fr-FR" baseline="0" dirty="0" err="1"/>
              <a:t>sdk</a:t>
            </a:r>
            <a:r>
              <a:rPr lang="fr-FR" baseline="0" dirty="0"/>
              <a:t> </a:t>
            </a:r>
            <a:r>
              <a:rPr lang="fr-FR" baseline="0" dirty="0" err="1"/>
              <a:t>esri</a:t>
            </a:r>
            <a:endParaRPr lang="fr-FR" baseline="0" dirty="0"/>
          </a:p>
          <a:p>
            <a:r>
              <a:rPr lang="fr-FR" baseline="0" dirty="0"/>
              <a:t>https://developers.arcgis.com/documentation/</a:t>
            </a:r>
          </a:p>
          <a:p>
            <a:r>
              <a:rPr lang="fr-FR" baseline="0" dirty="0" err="1"/>
              <a:t>Labs</a:t>
            </a:r>
            <a:r>
              <a:rPr lang="fr-FR" baseline="0" dirty="0"/>
              <a:t> </a:t>
            </a:r>
            <a:r>
              <a:rPr lang="fr-FR" baseline="0" dirty="0" err="1"/>
              <a:t>esri</a:t>
            </a:r>
            <a:r>
              <a:rPr lang="fr-FR" baseline="0" dirty="0"/>
              <a:t> : accéder à un ensemble de tutoriaux sur les différents environnement de développement de la plateforme</a:t>
            </a:r>
          </a:p>
          <a:p>
            <a:r>
              <a:rPr lang="fr-FR" baseline="0" dirty="0" err="1"/>
              <a:t>Github</a:t>
            </a:r>
            <a:r>
              <a:rPr lang="fr-FR" baseline="0" dirty="0"/>
              <a:t> </a:t>
            </a:r>
            <a:r>
              <a:rPr lang="fr-FR" baseline="0" dirty="0" err="1"/>
              <a:t>esri</a:t>
            </a:r>
            <a:r>
              <a:rPr lang="fr-FR" baseline="0" dirty="0"/>
              <a:t> : donne accès à l’ensemble du code source mis à votre disposition par les équipes de développement </a:t>
            </a:r>
            <a:r>
              <a:rPr lang="fr-FR" baseline="0" dirty="0" err="1"/>
              <a:t>esri</a:t>
            </a:r>
            <a:r>
              <a:rPr lang="fr-FR" baseline="0" dirty="0"/>
              <a:t> et notamment tout un ensemble de </a:t>
            </a:r>
            <a:r>
              <a:rPr lang="fr-FR" baseline="0" dirty="0" err="1"/>
              <a:t>template</a:t>
            </a:r>
            <a:r>
              <a:rPr lang="fr-FR" baseline="0" dirty="0"/>
              <a:t> d’application </a:t>
            </a:r>
            <a:r>
              <a:rPr lang="fr-FR" baseline="0" dirty="0" err="1"/>
              <a:t>javascript</a:t>
            </a:r>
            <a:r>
              <a:rPr lang="fr-FR" baseline="0" dirty="0"/>
              <a:t> et </a:t>
            </a:r>
            <a:r>
              <a:rPr lang="fr-FR" baseline="0" dirty="0" err="1"/>
              <a:t>typescript</a:t>
            </a:r>
            <a:r>
              <a:rPr lang="fr-FR" baseline="0" dirty="0"/>
              <a:t> :</a:t>
            </a:r>
          </a:p>
          <a:p>
            <a:r>
              <a:rPr lang="fr-FR" dirty="0"/>
              <a:t>https://github.com/Esri/configurable-app-examples-4x-js</a:t>
            </a:r>
          </a:p>
          <a:p>
            <a:r>
              <a:rPr lang="fr-FR" dirty="0"/>
              <a:t>https://github.com/Esri/Viewer</a:t>
            </a:r>
          </a:p>
          <a:p>
            <a:r>
              <a:rPr lang="fr-FR" dirty="0" err="1"/>
              <a:t>Esri</a:t>
            </a:r>
            <a:r>
              <a:rPr lang="fr-FR" dirty="0"/>
              <a:t>-loader : qui est un outil qui vous permet d’embarquer l’environnement</a:t>
            </a:r>
            <a:r>
              <a:rPr lang="fr-FR" baseline="0" dirty="0"/>
              <a:t> modulaire </a:t>
            </a:r>
            <a:r>
              <a:rPr lang="fr-FR" baseline="0" dirty="0" err="1"/>
              <a:t>arcgis</a:t>
            </a:r>
            <a:r>
              <a:rPr lang="fr-FR" baseline="0" dirty="0"/>
              <a:t> dans n’importe quelle autre application qui ne contient pas dojo (</a:t>
            </a:r>
            <a:r>
              <a:rPr lang="fr-FR" baseline="0" dirty="0" err="1"/>
              <a:t>angular</a:t>
            </a:r>
            <a:r>
              <a:rPr lang="fr-FR" baseline="0" dirty="0"/>
              <a:t>, </a:t>
            </a:r>
            <a:r>
              <a:rPr lang="fr-FR" baseline="0" dirty="0" err="1"/>
              <a:t>react</a:t>
            </a:r>
            <a:r>
              <a:rPr lang="fr-FR" baseline="0" dirty="0"/>
              <a:t>…)</a:t>
            </a:r>
          </a:p>
          <a:p>
            <a:r>
              <a:rPr lang="fr-FR" baseline="0" dirty="0"/>
              <a:t>Vous avez aussi la documentation de l’api JS ou se trouvent notamment les différents pattern de développement que nous allons évoquer par la suite</a:t>
            </a:r>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46</a:t>
            </a:fld>
            <a:endParaRPr lang="en-US"/>
          </a:p>
        </p:txBody>
      </p:sp>
    </p:spTree>
    <p:extLst>
      <p:ext uri="{BB962C8B-B14F-4D97-AF65-F5344CB8AC3E}">
        <p14:creationId xmlns:p14="http://schemas.microsoft.com/office/powerpoint/2010/main" val="2334092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G97350 UC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47</a:t>
            </a:fld>
            <a:endParaRPr lang="en-US"/>
          </a:p>
        </p:txBody>
      </p:sp>
    </p:spTree>
    <p:extLst>
      <p:ext uri="{BB962C8B-B14F-4D97-AF65-F5344CB8AC3E}">
        <p14:creationId xmlns:p14="http://schemas.microsoft.com/office/powerpoint/2010/main" val="15183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5</a:t>
            </a:fld>
            <a:endParaRPr lang="en-US"/>
          </a:p>
        </p:txBody>
      </p:sp>
    </p:spTree>
    <p:extLst>
      <p:ext uri="{BB962C8B-B14F-4D97-AF65-F5344CB8AC3E}">
        <p14:creationId xmlns:p14="http://schemas.microsoft.com/office/powerpoint/2010/main" val="3413244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G97350 UC Template for </a:t>
            </a:r>
            <a:r>
              <a:rPr lang="en-US" err="1"/>
              <a:t>Esri</a:t>
            </a:r>
            <a:r>
              <a:rPr lang="en-US"/>
              <a:t> staff</a:t>
            </a:r>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a:p>
        </p:txBody>
      </p:sp>
    </p:spTree>
    <p:extLst>
      <p:ext uri="{BB962C8B-B14F-4D97-AF65-F5344CB8AC3E}">
        <p14:creationId xmlns:p14="http://schemas.microsoft.com/office/powerpoint/2010/main" val="1572578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7</a:t>
            </a:fld>
            <a:endParaRPr lang="en-US"/>
          </a:p>
        </p:txBody>
      </p:sp>
    </p:spTree>
    <p:extLst>
      <p:ext uri="{BB962C8B-B14F-4D97-AF65-F5344CB8AC3E}">
        <p14:creationId xmlns:p14="http://schemas.microsoft.com/office/powerpoint/2010/main" val="405613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https://ycabon.github.io/2018-devsummit-plenary/2-hurricanes.html</a:t>
            </a:r>
          </a:p>
          <a:p>
            <a:r>
              <a:rPr lang="fr-FR"/>
              <a:t>Code source : https://github.com/ycabon/2018-devsummit-plenary/blob/gh-pages/src/2-hurricanes/application.ts</a:t>
            </a:r>
          </a:p>
          <a:p>
            <a:endParaRPr lang="fr-FR"/>
          </a:p>
          <a:p>
            <a:r>
              <a:rPr lang="fr-FR" b="0"/>
              <a:t>Utilisation de la GPU (</a:t>
            </a:r>
            <a:r>
              <a:rPr lang="fr-FR" b="0" err="1"/>
              <a:t>graphics</a:t>
            </a:r>
            <a:r>
              <a:rPr lang="fr-FR" b="0"/>
              <a:t> </a:t>
            </a:r>
            <a:r>
              <a:rPr lang="fr-FR" b="0" err="1"/>
              <a:t>processing</a:t>
            </a:r>
            <a:r>
              <a:rPr lang="fr-FR" b="0"/>
              <a:t> unit) permettant ainsi de charger des centaines de milliers d’entités côté client </a:t>
            </a:r>
          </a:p>
          <a:p>
            <a:endParaRPr lang="fr-FR" b="0"/>
          </a:p>
          <a:p>
            <a:endParaRPr lang="fr-FR"/>
          </a:p>
          <a:p>
            <a:endParaRPr lang="fr-FR"/>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8</a:t>
            </a:fld>
            <a:endParaRPr lang="en-US"/>
          </a:p>
        </p:txBody>
      </p:sp>
    </p:spTree>
    <p:extLst>
      <p:ext uri="{BB962C8B-B14F-4D97-AF65-F5344CB8AC3E}">
        <p14:creationId xmlns:p14="http://schemas.microsoft.com/office/powerpoint/2010/main" val="10122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https://developers.arcgis.com/javascript/latest/sample-code/visualization-heatmap/index.html</a:t>
            </a:r>
          </a:p>
          <a:p>
            <a:r>
              <a:rPr lang="fr-FR" dirty="0"/>
              <a:t>https://developers.arcgis.com/javascript/latest/sample-code/visualization-heatmap-scale/index.html</a:t>
            </a:r>
          </a:p>
          <a:p>
            <a:endParaRPr lang="fr-FR" dirty="0"/>
          </a:p>
          <a:p>
            <a:r>
              <a:rPr lang="fr-FR" dirty="0"/>
              <a:t>https://developers.arcgis.com/javascript/latest/api-reference/esri-renderers-HeatmapRenderer.html</a:t>
            </a:r>
          </a:p>
          <a:p>
            <a:endParaRPr lang="fr-FR" dirty="0"/>
          </a:p>
        </p:txBody>
      </p:sp>
      <p:sp>
        <p:nvSpPr>
          <p:cNvPr id="4" name="Espace réservé du numéro de diapositive 3"/>
          <p:cNvSpPr>
            <a:spLocks noGrp="1"/>
          </p:cNvSpPr>
          <p:nvPr>
            <p:ph type="sldNum" sz="quarter" idx="10"/>
          </p:nvPr>
        </p:nvSpPr>
        <p:spPr/>
        <p:txBody>
          <a:bodyPr/>
          <a:lstStyle/>
          <a:p>
            <a:fld id="{3E7143C0-4F23-B545-9533-520B5A87CA1E}" type="slidenum">
              <a:rPr lang="en-US" smtClean="0"/>
              <a:pPr/>
              <a:t>9</a:t>
            </a:fld>
            <a:endParaRPr lang="en-US"/>
          </a:p>
        </p:txBody>
      </p:sp>
    </p:spTree>
    <p:extLst>
      <p:ext uri="{BB962C8B-B14F-4D97-AF65-F5344CB8AC3E}">
        <p14:creationId xmlns:p14="http://schemas.microsoft.com/office/powerpoint/2010/main" val="1446080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10/9/2018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a:t>Click to Edit </a:t>
            </a:r>
            <a:br>
              <a:rPr kumimoji="0" lang="en-US"/>
            </a:br>
            <a:r>
              <a:rPr kumimoji="0" lang="en-US"/>
              <a:t>Demo Title</a:t>
            </a:r>
            <a:endParaRPr lang="en-US"/>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10/9/2018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10/9/2018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10/9/2018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10/9/2018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10/9/2018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10/9/2018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10/9/2018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grpSp>
        <p:nvGrpSpPr>
          <p:cNvPr id="15" name="Group 64">
            <a:extLst>
              <a:ext uri="{FF2B5EF4-FFF2-40B4-BE49-F238E27FC236}">
                <a16:creationId xmlns="" xmlns:a16="http://schemas.microsoft.com/office/drawing/2014/main" id="{9F6D708C-E545-0543-A7CA-138E7ED14449}"/>
              </a:ext>
            </a:extLst>
          </p:cNvPr>
          <p:cNvGrpSpPr/>
          <p:nvPr userDrawn="1"/>
        </p:nvGrpSpPr>
        <p:grpSpPr>
          <a:xfrm>
            <a:off x="0" y="0"/>
            <a:ext cx="12192001" cy="6858001"/>
            <a:chOff x="0" y="0"/>
            <a:chExt cx="12192001" cy="6858001"/>
          </a:xfrm>
        </p:grpSpPr>
        <p:pic>
          <p:nvPicPr>
            <p:cNvPr id="16" name="Picture 67">
              <a:extLst>
                <a:ext uri="{FF2B5EF4-FFF2-40B4-BE49-F238E27FC236}">
                  <a16:creationId xmlns="" xmlns:a16="http://schemas.microsoft.com/office/drawing/2014/main" id="{6BFB7684-D084-A145-BE43-8DF5725A03C8}"/>
                </a:ext>
              </a:extLst>
            </p:cNvPr>
            <p:cNvPicPr>
              <a:picLocks noChangeAspect="1"/>
            </p:cNvPicPr>
            <p:nvPr/>
          </p:nvPicPr>
          <p:blipFill>
            <a:blip r:embed="rId2"/>
            <a:stretch>
              <a:fillRect/>
            </a:stretch>
          </p:blipFill>
          <p:spPr>
            <a:xfrm>
              <a:off x="0" y="0"/>
              <a:ext cx="12192000" cy="6858000"/>
            </a:xfrm>
            <a:prstGeom prst="rect">
              <a:avLst/>
            </a:prstGeom>
          </p:spPr>
        </p:pic>
        <p:sp>
          <p:nvSpPr>
            <p:cNvPr id="17" name="Rectangle 16">
              <a:extLst>
                <a:ext uri="{FF2B5EF4-FFF2-40B4-BE49-F238E27FC236}">
                  <a16:creationId xmlns="" xmlns:a16="http://schemas.microsoft.com/office/drawing/2014/main" id="{D0FC1E90-3836-644D-8627-FAC5A7E6E457}"/>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8" name="Picture 69">
              <a:extLst>
                <a:ext uri="{FF2B5EF4-FFF2-40B4-BE49-F238E27FC236}">
                  <a16:creationId xmlns="" xmlns:a16="http://schemas.microsoft.com/office/drawing/2014/main" id="{D25AF815-5192-9142-B446-F512B030BFBA}"/>
                </a:ext>
              </a:extLst>
            </p:cNvPr>
            <p:cNvPicPr>
              <a:picLocks noChangeAspect="1"/>
            </p:cNvPicPr>
            <p:nvPr/>
          </p:nvPicPr>
          <p:blipFill rotWithShape="1">
            <a:blip r:embed="rId3" cstate="screen">
              <a:alphaModFix amt="55000"/>
              <a:extLst>
                <a:ext uri="{28A0092B-C50C-407E-A947-70E740481C1C}">
                  <a14:useLocalDpi xmlns:a14="http://schemas.microsoft.com/office/drawing/2010/main"/>
                </a:ext>
              </a:extLst>
            </a:blip>
            <a:srcRect/>
            <a:stretch/>
          </p:blipFill>
          <p:spPr>
            <a:xfrm>
              <a:off x="5201055" y="3733729"/>
              <a:ext cx="6990945" cy="3124272"/>
            </a:xfrm>
            <a:prstGeom prst="rect">
              <a:avLst/>
            </a:prstGeom>
          </p:spPr>
        </p:pic>
        <p:pic>
          <p:nvPicPr>
            <p:cNvPr id="19" name="Picture 70">
              <a:extLst>
                <a:ext uri="{FF2B5EF4-FFF2-40B4-BE49-F238E27FC236}">
                  <a16:creationId xmlns="" xmlns:a16="http://schemas.microsoft.com/office/drawing/2014/main" id="{C435729E-DA9C-3247-8C33-7997547B3A2A}"/>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3994826" y="5114180"/>
              <a:ext cx="3167012" cy="1743821"/>
            </a:xfrm>
            <a:prstGeom prst="rect">
              <a:avLst/>
            </a:prstGeom>
          </p:spPr>
        </p:pic>
        <p:sp>
          <p:nvSpPr>
            <p:cNvPr id="20" name="Rectangle 19">
              <a:extLst>
                <a:ext uri="{FF2B5EF4-FFF2-40B4-BE49-F238E27FC236}">
                  <a16:creationId xmlns="" xmlns:a16="http://schemas.microsoft.com/office/drawing/2014/main" id="{E5261111-D07E-F54E-BF33-558FA802D0C0}"/>
                </a:ext>
              </a:extLst>
            </p:cNvPr>
            <p:cNvSpPr/>
            <p:nvPr/>
          </p:nvSpPr>
          <p:spPr bwMode="auto">
            <a:xfrm>
              <a:off x="4215319" y="325073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7" name="Title 1"/>
          <p:cNvSpPr>
            <a:spLocks noGrp="1"/>
          </p:cNvSpPr>
          <p:nvPr>
            <p:ph type="title" hasCustomPrompt="1"/>
          </p:nvPr>
        </p:nvSpPr>
        <p:spPr>
          <a:xfrm>
            <a:off x="685800" y="682625"/>
            <a:ext cx="10826496" cy="369332"/>
          </a:xfrm>
        </p:spPr>
        <p:txBody>
          <a:bodyPr/>
          <a:lstStyle>
            <a:lvl1pPr>
              <a:defRPr/>
            </a:lvl1pPr>
          </a:lstStyle>
          <a:p>
            <a:r>
              <a:rPr lang="en-US"/>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10/9/2018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10/9/2018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10/9/2018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1">
            <a:extLst>
              <a:ext uri="{FF2B5EF4-FFF2-40B4-BE49-F238E27FC236}">
                <a16:creationId xmlns="" xmlns:a16="http://schemas.microsoft.com/office/drawing/2014/main" id="{3059647F-2452-4E42-A67A-0140EB167CC9}"/>
              </a:ext>
            </a:extLst>
          </p:cNvPr>
          <p:cNvGrpSpPr/>
          <p:nvPr userDrawn="1"/>
        </p:nvGrpSpPr>
        <p:grpSpPr>
          <a:xfrm>
            <a:off x="0" y="0"/>
            <a:ext cx="12192000" cy="6858003"/>
            <a:chOff x="0" y="-3"/>
            <a:chExt cx="12192000" cy="6858003"/>
          </a:xfrm>
        </p:grpSpPr>
        <p:pic>
          <p:nvPicPr>
            <p:cNvPr id="6" name="Picture 2">
              <a:extLst>
                <a:ext uri="{FF2B5EF4-FFF2-40B4-BE49-F238E27FC236}">
                  <a16:creationId xmlns="" xmlns:a16="http://schemas.microsoft.com/office/drawing/2014/main" id="{27281B40-2D9E-124A-8C23-4BA9D262DF5E}"/>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 xmlns:a16="http://schemas.microsoft.com/office/drawing/2014/main" id="{CC0A6FFF-481A-6541-9F13-BE64CF0B95E5}"/>
                </a:ext>
              </a:extLst>
            </p:cNvPr>
            <p:cNvSpPr/>
            <p:nvPr/>
          </p:nvSpPr>
          <p:spPr bwMode="auto">
            <a:xfrm>
              <a:off x="0" y="0"/>
              <a:ext cx="12192000" cy="6858000"/>
            </a:xfrm>
            <a:prstGeom prst="rect">
              <a:avLst/>
            </a:prstGeom>
            <a:gradFill flip="none" rotWithShape="1">
              <a:gsLst>
                <a:gs pos="35000">
                  <a:srgbClr val="00DFDD">
                    <a:alpha val="40000"/>
                  </a:srgbClr>
                </a:gs>
                <a:gs pos="61000">
                  <a:srgbClr val="00DFDD">
                    <a:alpha val="20000"/>
                  </a:srgbClr>
                </a:gs>
                <a:gs pos="100000">
                  <a:srgbClr val="00DFDD">
                    <a:alpha val="0"/>
                  </a:srgbClr>
                </a:gs>
                <a:gs pos="0">
                  <a:srgbClr val="00DFDD"/>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8" name="Picture 10">
              <a:extLst>
                <a:ext uri="{FF2B5EF4-FFF2-40B4-BE49-F238E27FC236}">
                  <a16:creationId xmlns="" xmlns:a16="http://schemas.microsoft.com/office/drawing/2014/main" id="{9EE9924A-8447-7B48-AB7A-09EFB59EF960}"/>
                </a:ext>
              </a:extLst>
            </p:cNvPr>
            <p:cNvPicPr>
              <a:picLocks noChangeAspect="1"/>
            </p:cNvPicPr>
            <p:nvPr/>
          </p:nvPicPr>
          <p:blipFill rotWithShape="1">
            <a:blip r:embed="rId3">
              <a:duotone>
                <a:prstClr val="black"/>
                <a:schemeClr val="accent4">
                  <a:tint val="45000"/>
                  <a:satMod val="400000"/>
                </a:schemeClr>
              </a:duotone>
              <a:alphaModFix amt="70000"/>
            </a:blip>
            <a:srcRect t="44339" r="62832"/>
            <a:stretch/>
          </p:blipFill>
          <p:spPr>
            <a:xfrm>
              <a:off x="9692544" y="-3"/>
              <a:ext cx="2499455" cy="4074055"/>
            </a:xfrm>
            <a:prstGeom prst="rect">
              <a:avLst/>
            </a:prstGeom>
          </p:spPr>
        </p:pic>
        <p:pic>
          <p:nvPicPr>
            <p:cNvPr id="9" name="Picture 21">
              <a:extLst>
                <a:ext uri="{FF2B5EF4-FFF2-40B4-BE49-F238E27FC236}">
                  <a16:creationId xmlns="" xmlns:a16="http://schemas.microsoft.com/office/drawing/2014/main" id="{A2B760A2-0168-6445-9ACA-4857BFB27E8B}"/>
                </a:ext>
              </a:extLst>
            </p:cNvPr>
            <p:cNvPicPr>
              <a:picLocks noChangeAspect="1"/>
            </p:cNvPicPr>
            <p:nvPr/>
          </p:nvPicPr>
          <p:blipFill rotWithShape="1">
            <a:blip r:embed="rId3">
              <a:duotone>
                <a:prstClr val="black"/>
                <a:schemeClr val="accent4">
                  <a:tint val="45000"/>
                  <a:satMod val="400000"/>
                </a:schemeClr>
              </a:duotone>
              <a:alphaModFix amt="40000"/>
            </a:blip>
            <a:srcRect l="10250" b="76076"/>
            <a:stretch/>
          </p:blipFill>
          <p:spPr>
            <a:xfrm>
              <a:off x="780583" y="5218771"/>
              <a:ext cx="5649901" cy="1639229"/>
            </a:xfrm>
            <a:prstGeom prst="rect">
              <a:avLst/>
            </a:prstGeom>
          </p:spPr>
        </p:pic>
        <p:pic>
          <p:nvPicPr>
            <p:cNvPr id="10" name="Picture 20">
              <a:extLst>
                <a:ext uri="{FF2B5EF4-FFF2-40B4-BE49-F238E27FC236}">
                  <a16:creationId xmlns="" xmlns:a16="http://schemas.microsoft.com/office/drawing/2014/main" id="{3CC8734B-E5DF-7E43-A5B5-C48689B1C91F}"/>
                </a:ext>
              </a:extLst>
            </p:cNvPr>
            <p:cNvPicPr>
              <a:picLocks noChangeAspect="1"/>
            </p:cNvPicPr>
            <p:nvPr/>
          </p:nvPicPr>
          <p:blipFill>
            <a:blip r:embed="rId4"/>
            <a:stretch>
              <a:fillRect/>
            </a:stretch>
          </p:blipFill>
          <p:spPr>
            <a:xfrm>
              <a:off x="0" y="0"/>
              <a:ext cx="12192000" cy="6858000"/>
            </a:xfrm>
            <a:prstGeom prst="rect">
              <a:avLst/>
            </a:prstGeom>
          </p:spPr>
        </p:pic>
      </p:grpSp>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10/9/2018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a:t>Click to Edit Section Title</a:t>
            </a:r>
            <a:endParaRPr lang="en-US"/>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10/9/2018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7" name="Group 64">
            <a:extLst>
              <a:ext uri="{FF2B5EF4-FFF2-40B4-BE49-F238E27FC236}">
                <a16:creationId xmlns="" xmlns:a16="http://schemas.microsoft.com/office/drawing/2014/main" id="{59B47EAB-B055-564C-93E2-94CBE43987A5}"/>
              </a:ext>
            </a:extLst>
          </p:cNvPr>
          <p:cNvGrpSpPr/>
          <p:nvPr userDrawn="1"/>
        </p:nvGrpSpPr>
        <p:grpSpPr>
          <a:xfrm>
            <a:off x="0" y="0"/>
            <a:ext cx="12192001" cy="6858001"/>
            <a:chOff x="0" y="0"/>
            <a:chExt cx="12192001" cy="6858001"/>
          </a:xfrm>
        </p:grpSpPr>
        <p:pic>
          <p:nvPicPr>
            <p:cNvPr id="8" name="Picture 67">
              <a:extLst>
                <a:ext uri="{FF2B5EF4-FFF2-40B4-BE49-F238E27FC236}">
                  <a16:creationId xmlns="" xmlns:a16="http://schemas.microsoft.com/office/drawing/2014/main" id="{CB4F8A6A-6708-2045-9089-9B4F5258BBC2}"/>
                </a:ext>
              </a:extLst>
            </p:cNvPr>
            <p:cNvPicPr>
              <a:picLocks noChangeAspect="1"/>
            </p:cNvPicPr>
            <p:nvPr/>
          </p:nvPicPr>
          <p:blipFill>
            <a:blip r:embed="rId16"/>
            <a:stretch>
              <a:fillRect/>
            </a:stretch>
          </p:blipFill>
          <p:spPr>
            <a:xfrm>
              <a:off x="0" y="0"/>
              <a:ext cx="12192000" cy="6858000"/>
            </a:xfrm>
            <a:prstGeom prst="rect">
              <a:avLst/>
            </a:prstGeom>
          </p:spPr>
        </p:pic>
        <p:sp>
          <p:nvSpPr>
            <p:cNvPr id="9" name="Rectangle 8">
              <a:extLst>
                <a:ext uri="{FF2B5EF4-FFF2-40B4-BE49-F238E27FC236}">
                  <a16:creationId xmlns="" xmlns:a16="http://schemas.microsoft.com/office/drawing/2014/main" id="{DFE06F3D-BC0B-824D-8FDB-F56C408D5066}"/>
                </a:ext>
              </a:extLst>
            </p:cNvPr>
            <p:cNvSpPr/>
            <p:nvPr/>
          </p:nvSpPr>
          <p:spPr bwMode="auto">
            <a:xfrm>
              <a:off x="1" y="6385"/>
              <a:ext cx="12192000" cy="6851615"/>
            </a:xfrm>
            <a:prstGeom prst="rect">
              <a:avLst/>
            </a:prstGeom>
            <a:gradFill flip="none" rotWithShape="1">
              <a:gsLst>
                <a:gs pos="25000">
                  <a:srgbClr val="00DFDD">
                    <a:alpha val="30000"/>
                  </a:srgbClr>
                </a:gs>
                <a:gs pos="44000">
                  <a:srgbClr val="00DFDD">
                    <a:alpha val="10000"/>
                  </a:srgbClr>
                </a:gs>
                <a:gs pos="70000">
                  <a:srgbClr val="00DFDD">
                    <a:alpha val="0"/>
                  </a:srgbClr>
                </a:gs>
                <a:gs pos="0">
                  <a:srgbClr val="00DFDD">
                    <a:alpha val="75000"/>
                  </a:srgbClr>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10" name="Picture 69">
              <a:extLst>
                <a:ext uri="{FF2B5EF4-FFF2-40B4-BE49-F238E27FC236}">
                  <a16:creationId xmlns="" xmlns:a16="http://schemas.microsoft.com/office/drawing/2014/main" id="{6BDC825F-342A-364F-9ECF-ADE9117115A6}"/>
                </a:ext>
              </a:extLst>
            </p:cNvPr>
            <p:cNvPicPr>
              <a:picLocks noChangeAspect="1"/>
            </p:cNvPicPr>
            <p:nvPr/>
          </p:nvPicPr>
          <p:blipFill rotWithShape="1">
            <a:blip r:embed="rId17" cstate="screen">
              <a:alphaModFix amt="55000"/>
              <a:extLst>
                <a:ext uri="{28A0092B-C50C-407E-A947-70E740481C1C}">
                  <a14:useLocalDpi xmlns:a14="http://schemas.microsoft.com/office/drawing/2010/main"/>
                </a:ext>
              </a:extLst>
            </a:blip>
            <a:srcRect/>
            <a:stretch/>
          </p:blipFill>
          <p:spPr>
            <a:xfrm>
              <a:off x="5201055" y="3733729"/>
              <a:ext cx="6990945" cy="3124272"/>
            </a:xfrm>
            <a:prstGeom prst="rect">
              <a:avLst/>
            </a:prstGeom>
          </p:spPr>
        </p:pic>
        <p:pic>
          <p:nvPicPr>
            <p:cNvPr id="11" name="Picture 70">
              <a:extLst>
                <a:ext uri="{FF2B5EF4-FFF2-40B4-BE49-F238E27FC236}">
                  <a16:creationId xmlns="" xmlns:a16="http://schemas.microsoft.com/office/drawing/2014/main" id="{936B7913-BCAA-6C40-B11A-D81948C10092}"/>
                </a:ext>
              </a:extLst>
            </p:cNvPr>
            <p:cNvPicPr>
              <a:picLocks noChangeAspect="1"/>
            </p:cNvPicPr>
            <p:nvPr/>
          </p:nvPicPr>
          <p:blipFill rotWithShape="1">
            <a:blip r:embed="rId18" cstate="screen">
              <a:alphaModFix amt="35000"/>
              <a:extLst>
                <a:ext uri="{28A0092B-C50C-407E-A947-70E740481C1C}">
                  <a14:useLocalDpi xmlns:a14="http://schemas.microsoft.com/office/drawing/2010/main"/>
                </a:ext>
              </a:extLst>
            </a:blip>
            <a:srcRect/>
            <a:stretch/>
          </p:blipFill>
          <p:spPr>
            <a:xfrm>
              <a:off x="3994826" y="5114180"/>
              <a:ext cx="3167012" cy="1743821"/>
            </a:xfrm>
            <a:prstGeom prst="rect">
              <a:avLst/>
            </a:prstGeom>
          </p:spPr>
        </p:pic>
        <p:sp>
          <p:nvSpPr>
            <p:cNvPr id="12" name="Rectangle 11">
              <a:extLst>
                <a:ext uri="{FF2B5EF4-FFF2-40B4-BE49-F238E27FC236}">
                  <a16:creationId xmlns="" xmlns:a16="http://schemas.microsoft.com/office/drawing/2014/main" id="{D1C7EABE-C1B0-BE41-9271-956B3C1693BF}"/>
                </a:ext>
              </a:extLst>
            </p:cNvPr>
            <p:cNvSpPr/>
            <p:nvPr/>
          </p:nvSpPr>
          <p:spPr bwMode="auto">
            <a:xfrm>
              <a:off x="4215319" y="3250734"/>
              <a:ext cx="7976681" cy="3602576"/>
            </a:xfrm>
            <a:prstGeom prst="rect">
              <a:avLst/>
            </a:prstGeom>
            <a:gradFill flip="none" rotWithShape="1">
              <a:gsLst>
                <a:gs pos="25000">
                  <a:srgbClr val="0D134A">
                    <a:alpha val="9000"/>
                  </a:srgbClr>
                </a:gs>
                <a:gs pos="35000">
                  <a:srgbClr val="0D134A">
                    <a:alpha val="0"/>
                  </a:srgbClr>
                </a:gs>
                <a:gs pos="15000">
                  <a:srgbClr val="0D134A">
                    <a:alpha val="46000"/>
                  </a:srgbClr>
                </a:gs>
                <a:gs pos="0">
                  <a:srgbClr val="0D134A"/>
                </a:gs>
              </a:gsLst>
              <a:lin ang="156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grpSp>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10/9/2018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‹N°›</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elopers.arcgis.com/javascript/latest/sample-code/labels-multiple-classes/index.html" TargetMode="Externa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s.arcgis.com/javascript/latest/sample-code/labels-multiple-classes/index.htm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evelopers.arcgis.com/javascript/latest/api-reference/esri-layers-FeatureLayer.html#source" TargetMode="Externa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s://developers.arcgis.com/javascript/latest/sample-code/labels-multiple-classes/index.html"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0.jpeg"/><Relationship Id="rId4" Type="http://schemas.openxmlformats.org/officeDocument/2006/relationships/image" Target="../media/image29.gif"/></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s.arcgis.com/javascript/latest/sample-code/sceneview-underground/index.html"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gif"/><Relationship Id="rId5" Type="http://schemas.openxmlformats.org/officeDocument/2006/relationships/hyperlink" Target="https://github.com/sjguirim/Esri-Gamepad" TargetMode="External"/><Relationship Id="rId4" Type="http://schemas.openxmlformats.org/officeDocument/2006/relationships/hyperlink" Target="https://github.com/richiecarmichael/Esri-Gamepad"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s.arcgis.com/javascript/latest/sample-code/widgets-measurement-3d/index.html"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2.gif"/><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www.arcorama.fr/2018/08/migrer-de-lapi-javascript-google-maps.html" TargetMode="External"/><Relationship Id="rId4" Type="http://schemas.openxmlformats.org/officeDocument/2006/relationships/hyperlink" Target="https://developers.arcgis.com/javascript/latest/guide/migrating-from-google-maps-to-arcgis-javascript-api/"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arcgis.com/javascript/latest/api-reference/esri-layers-BingMapsLayer.html"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developers.arcgis.com/javascript/latest/api-reference/esri-layers-WMSLayer.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hyperlink" Target="https://codepen.io/fgrataloup/pen/aRvxyW?editors=001"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13.tiff"/></Relationships>
</file>

<file path=ppt/slides/_rels/slide28.xml.rels><?xml version="1.0" encoding="UTF-8" standalone="yes"?>
<Relationships xmlns="http://schemas.openxmlformats.org/package/2006/relationships"><Relationship Id="rId8" Type="http://schemas.openxmlformats.org/officeDocument/2006/relationships/hyperlink" Target="https://developers.arcgis.com/web-map-specification/objects/kmlLayer/" TargetMode="External"/><Relationship Id="rId13" Type="http://schemas.openxmlformats.org/officeDocument/2006/relationships/hyperlink" Target="https://developers.arcgis.com/web-map-specification/objects/vectorTileLayer/" TargetMode="External"/><Relationship Id="rId3" Type="http://schemas.openxmlformats.org/officeDocument/2006/relationships/hyperlink" Target="https://developers.arcgis.com/web-map-specification/objects/csvLayer/" TargetMode="External"/><Relationship Id="rId7" Type="http://schemas.openxmlformats.org/officeDocument/2006/relationships/hyperlink" Target="https://developers.arcgis.com/web-map-specification/objects/imageServiceVectorLayer/" TargetMode="External"/><Relationship Id="rId12" Type="http://schemas.openxmlformats.org/officeDocument/2006/relationships/hyperlink" Target="https://developers.arcgis.com/web-map-specification/objects/tiledMapServiceLayer/" TargetMode="External"/><Relationship Id="rId17" Type="http://schemas.openxmlformats.org/officeDocument/2006/relationships/image" Target="../media/image41.png"/><Relationship Id="rId2" Type="http://schemas.openxmlformats.org/officeDocument/2006/relationships/notesSlide" Target="../notesSlides/notesSlide24.xml"/><Relationship Id="rId16" Type="http://schemas.openxmlformats.org/officeDocument/2006/relationships/hyperlink" Target="https://developers.arcgis.com/web-map-specification/objects/wmsLayer/" TargetMode="External"/><Relationship Id="rId1" Type="http://schemas.openxmlformats.org/officeDocument/2006/relationships/slideLayout" Target="../slideLayouts/slideLayout5.xml"/><Relationship Id="rId6" Type="http://schemas.openxmlformats.org/officeDocument/2006/relationships/hyperlink" Target="https://developers.arcgis.com/web-map-specification/objects/imageServiceLayer/" TargetMode="External"/><Relationship Id="rId11" Type="http://schemas.openxmlformats.org/officeDocument/2006/relationships/hyperlink" Target="https://developers.arcgis.com/web-map-specification/objects/tiledImageServiceLayer/" TargetMode="External"/><Relationship Id="rId5" Type="http://schemas.openxmlformats.org/officeDocument/2006/relationships/hyperlink" Target="https://developers.arcgis.com/web-map-specification/objects/geoRSSLayer/" TargetMode="External"/><Relationship Id="rId15" Type="http://schemas.openxmlformats.org/officeDocument/2006/relationships/hyperlink" Target="https://developers.arcgis.com/web-map-specification/objects/wfsLayer/" TargetMode="External"/><Relationship Id="rId10" Type="http://schemas.openxmlformats.org/officeDocument/2006/relationships/hyperlink" Target="https://developers.arcgis.com/web-map-specification/objects/streamLayer/" TargetMode="External"/><Relationship Id="rId4" Type="http://schemas.openxmlformats.org/officeDocument/2006/relationships/hyperlink" Target="https://developers.arcgis.com/web-map-specification/objects/featureLayer/" TargetMode="External"/><Relationship Id="rId9" Type="http://schemas.openxmlformats.org/officeDocument/2006/relationships/hyperlink" Target="https://developers.arcgis.com/web-map-specification/objects/mapServiceLayer/" TargetMode="External"/><Relationship Id="rId14" Type="http://schemas.openxmlformats.org/officeDocument/2006/relationships/hyperlink" Target="https://developers.arcgis.com/web-map-specification/objects/webTiledLayer/"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odepen.io/fgrataloup/pen/zmrGLJ?editors=001"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13.tiff"/></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hyperlink" Target="https://codepen.io/fgrataloup/pen/ZqQvBY?editors=001"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13.tiff"/></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hyperlink" Target="https://codepen.io/fgrataloup/pen/wYMKZx?editors=001"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13.tif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hyperlink" Target="https://codepen.io/fgrataloup/pen/GYooQY?editors=001"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13.tiff"/></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codepen.io/fgrataloup/pen/yRexYW?editors=001"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13.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60.jpe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s.arcgis.com/" TargetMode="External"/><Relationship Id="rId7" Type="http://schemas.openxmlformats.org/officeDocument/2006/relationships/hyperlink" Target="https://developers.arcgis.com/javascript/latest/guide/"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s://github.com/Esri/esri-loader" TargetMode="External"/><Relationship Id="rId5" Type="http://schemas.openxmlformats.org/officeDocument/2006/relationships/hyperlink" Target="https://github.com/Esri" TargetMode="External"/><Relationship Id="rId4" Type="http://schemas.openxmlformats.org/officeDocument/2006/relationships/hyperlink" Target="https://developers.arcgis.com/lab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13.tiff"/><Relationship Id="rId5" Type="http://schemas.openxmlformats.org/officeDocument/2006/relationships/hyperlink" Target="https://github.com/fgrataloup" TargetMode="External"/><Relationship Id="rId4" Type="http://schemas.openxmlformats.org/officeDocument/2006/relationships/hyperlink" Target="https://github.com/sjguiri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arcgis.com/javascript/latest/guide/release-notes/index.html"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s.arcgis.com/javascript/latest/sample-code/labels-multiple-classes/index.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F712621F-0CC0-3742-A6F5-FCCB721DB689}"/>
              </a:ext>
            </a:extLst>
          </p:cNvPr>
          <p:cNvGrpSpPr/>
          <p:nvPr/>
        </p:nvGrpSpPr>
        <p:grpSpPr>
          <a:xfrm>
            <a:off x="0" y="0"/>
            <a:ext cx="12192001" cy="6858000"/>
            <a:chOff x="0" y="0"/>
            <a:chExt cx="12192001" cy="6858000"/>
          </a:xfrm>
        </p:grpSpPr>
        <p:pic>
          <p:nvPicPr>
            <p:cNvPr id="3" name="Picture 2">
              <a:extLst>
                <a:ext uri="{FF2B5EF4-FFF2-40B4-BE49-F238E27FC236}">
                  <a16:creationId xmlns="" xmlns:a16="http://schemas.microsoft.com/office/drawing/2014/main" id="{DD802A42-F1C5-3441-BD84-404A181CBC06}"/>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 xmlns:a16="http://schemas.microsoft.com/office/drawing/2014/main" id="{27014976-73D1-2549-97C4-0AEFB52C1A02}"/>
                </a:ext>
              </a:extLst>
            </p:cNvPr>
            <p:cNvSpPr/>
            <p:nvPr/>
          </p:nvSpPr>
          <p:spPr bwMode="auto">
            <a:xfrm>
              <a:off x="1" y="6385"/>
              <a:ext cx="12192000" cy="6851615"/>
            </a:xfrm>
            <a:prstGeom prst="rect">
              <a:avLst/>
            </a:prstGeom>
            <a:gradFill flip="none" rotWithShape="1">
              <a:gsLst>
                <a:gs pos="35000">
                  <a:srgbClr val="00DFDD">
                    <a:alpha val="40000"/>
                  </a:srgbClr>
                </a:gs>
                <a:gs pos="60000">
                  <a:srgbClr val="00DFDD">
                    <a:alpha val="20000"/>
                  </a:srgbClr>
                </a:gs>
                <a:gs pos="85000">
                  <a:srgbClr val="00DFDD">
                    <a:alpha val="0"/>
                  </a:srgbClr>
                </a:gs>
                <a:gs pos="0">
                  <a:srgbClr val="00DFDD"/>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fr-FR" sz="1400" b="1">
                <a:solidFill>
                  <a:srgbClr val="000000"/>
                </a:solidFill>
                <a:latin typeface="Arial" charset="0"/>
                <a:ea typeface="ＭＳ Ｐゴシック" pitchFamily="16" charset="-128"/>
                <a:cs typeface="ＭＳ Ｐゴシック" pitchFamily="-97" charset="-128"/>
              </a:endParaRPr>
            </a:p>
          </p:txBody>
        </p:sp>
        <p:pic>
          <p:nvPicPr>
            <p:cNvPr id="11" name="Picture 10">
              <a:extLst>
                <a:ext uri="{FF2B5EF4-FFF2-40B4-BE49-F238E27FC236}">
                  <a16:creationId xmlns="" xmlns:a16="http://schemas.microsoft.com/office/drawing/2014/main" id="{39A0CA79-83F3-4D4E-A2E7-5728D056E385}"/>
                </a:ext>
              </a:extLst>
            </p:cNvPr>
            <p:cNvPicPr>
              <a:picLocks noChangeAspect="1"/>
            </p:cNvPicPr>
            <p:nvPr/>
          </p:nvPicPr>
          <p:blipFill rotWithShape="1">
            <a:blip r:embed="rId4">
              <a:alphaModFix amt="70000"/>
            </a:blip>
            <a:srcRect l="5368" t="6656" r="4907" b="7246"/>
            <a:stretch/>
          </p:blipFill>
          <p:spPr>
            <a:xfrm>
              <a:off x="1" y="821"/>
              <a:ext cx="1608794" cy="1958608"/>
            </a:xfrm>
            <a:prstGeom prst="rect">
              <a:avLst/>
            </a:prstGeom>
          </p:spPr>
        </p:pic>
        <p:pic>
          <p:nvPicPr>
            <p:cNvPr id="13" name="Picture 12">
              <a:extLst>
                <a:ext uri="{FF2B5EF4-FFF2-40B4-BE49-F238E27FC236}">
                  <a16:creationId xmlns="" xmlns:a16="http://schemas.microsoft.com/office/drawing/2014/main" id="{7B39A577-7186-6D47-99B5-24A455837228}"/>
                </a:ext>
              </a:extLst>
            </p:cNvPr>
            <p:cNvPicPr>
              <a:picLocks noChangeAspect="1"/>
            </p:cNvPicPr>
            <p:nvPr/>
          </p:nvPicPr>
          <p:blipFill rotWithShape="1">
            <a:blip r:embed="rId5">
              <a:alphaModFix amt="85000"/>
            </a:blip>
            <a:srcRect r="11866"/>
            <a:stretch/>
          </p:blipFill>
          <p:spPr>
            <a:xfrm>
              <a:off x="7489707" y="720835"/>
              <a:ext cx="4702293" cy="6137165"/>
            </a:xfrm>
            <a:prstGeom prst="rect">
              <a:avLst/>
            </a:prstGeom>
            <a:effectLst>
              <a:outerShdw blurRad="1270000" dist="38100" dir="2700000" algn="tl" rotWithShape="0">
                <a:srgbClr val="00DFDD">
                  <a:alpha val="30000"/>
                </a:srgbClr>
              </a:outerShdw>
            </a:effectLst>
          </p:spPr>
        </p:pic>
      </p:grpSp>
      <p:sp>
        <p:nvSpPr>
          <p:cNvPr id="23" name="Title 22">
            <a:extLst>
              <a:ext uri="{FF2B5EF4-FFF2-40B4-BE49-F238E27FC236}">
                <a16:creationId xmlns="" xmlns:a16="http://schemas.microsoft.com/office/drawing/2014/main" id="{B0828887-25BB-6843-9362-31E218D43682}"/>
              </a:ext>
            </a:extLst>
          </p:cNvPr>
          <p:cNvSpPr>
            <a:spLocks noGrp="1"/>
          </p:cNvSpPr>
          <p:nvPr>
            <p:ph type="ctrTitle"/>
          </p:nvPr>
        </p:nvSpPr>
        <p:spPr>
          <a:xfrm>
            <a:off x="1127744" y="2803205"/>
            <a:ext cx="9088444" cy="1251590"/>
          </a:xfrm>
        </p:spPr>
        <p:txBody>
          <a:bodyPr anchor="t"/>
          <a:lstStyle/>
          <a:p>
            <a:pPr algn="l"/>
            <a:r>
              <a:rPr lang="fr-FR" sz="3600" b="0" dirty="0" err="1"/>
              <a:t>ArcGIS</a:t>
            </a:r>
            <a:r>
              <a:rPr lang="fr-FR" sz="3600" b="0" dirty="0"/>
              <a:t> API for JavaScript 4.x</a:t>
            </a:r>
            <a:endParaRPr lang="fr-FR" sz="3600" dirty="0"/>
          </a:p>
        </p:txBody>
      </p:sp>
      <p:sp>
        <p:nvSpPr>
          <p:cNvPr id="24" name="Subtitle 23">
            <a:extLst>
              <a:ext uri="{FF2B5EF4-FFF2-40B4-BE49-F238E27FC236}">
                <a16:creationId xmlns="" xmlns:a16="http://schemas.microsoft.com/office/drawing/2014/main" id="{E8453D28-7FB1-8D4F-B19C-2A63CD5AC7E9}"/>
              </a:ext>
            </a:extLst>
          </p:cNvPr>
          <p:cNvSpPr>
            <a:spLocks noGrp="1"/>
          </p:cNvSpPr>
          <p:nvPr>
            <p:ph type="subTitle" idx="1"/>
          </p:nvPr>
        </p:nvSpPr>
        <p:spPr>
          <a:xfrm>
            <a:off x="1127744" y="4247644"/>
            <a:ext cx="9097641" cy="914400"/>
          </a:xfrm>
        </p:spPr>
        <p:txBody>
          <a:bodyPr/>
          <a:lstStyle/>
          <a:p>
            <a:pPr algn="l"/>
            <a:r>
              <a:rPr lang="fr-FR" err="1">
                <a:solidFill>
                  <a:srgbClr val="FFC000"/>
                </a:solidFill>
              </a:rPr>
              <a:t>Safouane</a:t>
            </a:r>
            <a:r>
              <a:rPr lang="fr-FR">
                <a:solidFill>
                  <a:srgbClr val="FFC000"/>
                </a:solidFill>
              </a:rPr>
              <a:t> JGUIRIM et Fabrice GRATALOUP</a:t>
            </a:r>
          </a:p>
        </p:txBody>
      </p:sp>
      <p:grpSp>
        <p:nvGrpSpPr>
          <p:cNvPr id="5" name="Group 4">
            <a:extLst>
              <a:ext uri="{FF2B5EF4-FFF2-40B4-BE49-F238E27FC236}">
                <a16:creationId xmlns="" xmlns:a16="http://schemas.microsoft.com/office/drawing/2014/main" id="{301777E3-A1B5-45B0-9A2B-1E7C67694C89}"/>
              </a:ext>
            </a:extLst>
          </p:cNvPr>
          <p:cNvGrpSpPr/>
          <p:nvPr/>
        </p:nvGrpSpPr>
        <p:grpSpPr>
          <a:xfrm>
            <a:off x="1237528" y="4771479"/>
            <a:ext cx="1837011" cy="348171"/>
            <a:chOff x="2181745" y="5487751"/>
            <a:chExt cx="1837011" cy="348171"/>
          </a:xfrm>
        </p:grpSpPr>
        <p:pic>
          <p:nvPicPr>
            <p:cNvPr id="19" name="Picture 18">
              <a:extLst>
                <a:ext uri="{FF2B5EF4-FFF2-40B4-BE49-F238E27FC236}">
                  <a16:creationId xmlns="" xmlns:a16="http://schemas.microsoft.com/office/drawing/2014/main" id="{90627462-17CC-4525-ADC3-E58ADEEEA1E6}"/>
                </a:ext>
              </a:extLst>
            </p:cNvPr>
            <p:cNvPicPr>
              <a:picLocks noChangeAspect="1"/>
            </p:cNvPicPr>
            <p:nvPr/>
          </p:nvPicPr>
          <p:blipFill>
            <a:blip r:embed="rId6"/>
            <a:stretch>
              <a:fillRect/>
            </a:stretch>
          </p:blipFill>
          <p:spPr>
            <a:xfrm>
              <a:off x="2181745" y="5487751"/>
              <a:ext cx="239062" cy="239062"/>
            </a:xfrm>
            <a:prstGeom prst="rect">
              <a:avLst/>
            </a:prstGeom>
          </p:spPr>
        </p:pic>
        <p:sp>
          <p:nvSpPr>
            <p:cNvPr id="20" name="TextBox 19">
              <a:extLst>
                <a:ext uri="{FF2B5EF4-FFF2-40B4-BE49-F238E27FC236}">
                  <a16:creationId xmlns="" xmlns:a16="http://schemas.microsoft.com/office/drawing/2014/main" id="{16C29411-4B8A-4526-ADB8-4551109D6840}"/>
                </a:ext>
              </a:extLst>
            </p:cNvPr>
            <p:cNvSpPr txBox="1"/>
            <p:nvPr/>
          </p:nvSpPr>
          <p:spPr>
            <a:xfrm>
              <a:off x="2506377" y="5487751"/>
              <a:ext cx="1512379" cy="348171"/>
            </a:xfrm>
            <a:prstGeom prst="rect">
              <a:avLst/>
            </a:prstGeom>
            <a:noFill/>
            <a:effectLst/>
          </p:spPr>
          <p:txBody>
            <a:bodyPr wrap="none" lIns="0" tIns="0" rIns="0" bIns="0" rtlCol="0">
              <a:noAutofit/>
            </a:bodyPr>
            <a:lstStyle/>
            <a:p>
              <a:pPr eaLnBrk="0" hangingPunct="0">
                <a:lnSpc>
                  <a:spcPts val="1800"/>
                </a:lnSpc>
              </a:pPr>
              <a:r>
                <a:rPr lang="fr-FR" sz="160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fr-FR" sz="160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safjg</a:t>
              </a:r>
              <a:endParaRPr lang="fr-FR" sz="160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pic>
        <p:nvPicPr>
          <p:cNvPr id="18" name="Image 17">
            <a:extLst>
              <a:ext uri="{FF2B5EF4-FFF2-40B4-BE49-F238E27FC236}">
                <a16:creationId xmlns="" xmlns:a16="http://schemas.microsoft.com/office/drawing/2014/main" id="{35589892-4B09-D24C-814B-FC76037035D1}"/>
              </a:ext>
            </a:extLst>
          </p:cNvPr>
          <p:cNvPicPr>
            <a:picLocks noChangeAspect="1"/>
          </p:cNvPicPr>
          <p:nvPr/>
        </p:nvPicPr>
        <p:blipFill>
          <a:blip r:embed="rId7">
            <a:alphaModFix/>
          </a:blip>
          <a:stretch>
            <a:fillRect/>
          </a:stretch>
        </p:blipFill>
        <p:spPr>
          <a:xfrm>
            <a:off x="1127744" y="5229915"/>
            <a:ext cx="2151896" cy="648813"/>
          </a:xfrm>
          <a:prstGeom prst="rect">
            <a:avLst/>
          </a:prstGeom>
        </p:spPr>
      </p:pic>
      <p:pic>
        <p:nvPicPr>
          <p:cNvPr id="21" name="Image 20">
            <a:extLst>
              <a:ext uri="{FF2B5EF4-FFF2-40B4-BE49-F238E27FC236}">
                <a16:creationId xmlns="" xmlns:a16="http://schemas.microsoft.com/office/drawing/2014/main" id="{0E4D8368-EAE2-0845-8AF5-E5DCCCDAF4A8}"/>
              </a:ext>
            </a:extLst>
          </p:cNvPr>
          <p:cNvPicPr>
            <a:picLocks noChangeAspect="1"/>
          </p:cNvPicPr>
          <p:nvPr/>
        </p:nvPicPr>
        <p:blipFill>
          <a:blip r:embed="rId8"/>
          <a:stretch>
            <a:fillRect/>
          </a:stretch>
        </p:blipFill>
        <p:spPr>
          <a:xfrm>
            <a:off x="10336660" y="177682"/>
            <a:ext cx="1674481" cy="340478"/>
          </a:xfrm>
          <a:prstGeom prst="rect">
            <a:avLst/>
          </a:prstGeom>
        </p:spPr>
      </p:pic>
      <p:grpSp>
        <p:nvGrpSpPr>
          <p:cNvPr id="22" name="Group 4">
            <a:extLst>
              <a:ext uri="{FF2B5EF4-FFF2-40B4-BE49-F238E27FC236}">
                <a16:creationId xmlns="" xmlns:a16="http://schemas.microsoft.com/office/drawing/2014/main" id="{939D0FBB-D39C-8140-BFB2-B29A30583192}"/>
              </a:ext>
            </a:extLst>
          </p:cNvPr>
          <p:cNvGrpSpPr/>
          <p:nvPr/>
        </p:nvGrpSpPr>
        <p:grpSpPr>
          <a:xfrm>
            <a:off x="3160109" y="4771317"/>
            <a:ext cx="1837011" cy="348171"/>
            <a:chOff x="2181745" y="5487751"/>
            <a:chExt cx="1837011" cy="348171"/>
          </a:xfrm>
        </p:grpSpPr>
        <p:pic>
          <p:nvPicPr>
            <p:cNvPr id="25" name="Picture 18">
              <a:extLst>
                <a:ext uri="{FF2B5EF4-FFF2-40B4-BE49-F238E27FC236}">
                  <a16:creationId xmlns="" xmlns:a16="http://schemas.microsoft.com/office/drawing/2014/main" id="{D13C036D-C027-1544-B54F-6C56C67523DB}"/>
                </a:ext>
              </a:extLst>
            </p:cNvPr>
            <p:cNvPicPr>
              <a:picLocks noChangeAspect="1"/>
            </p:cNvPicPr>
            <p:nvPr/>
          </p:nvPicPr>
          <p:blipFill>
            <a:blip r:embed="rId6"/>
            <a:stretch>
              <a:fillRect/>
            </a:stretch>
          </p:blipFill>
          <p:spPr>
            <a:xfrm>
              <a:off x="2181745" y="5487751"/>
              <a:ext cx="239062" cy="239062"/>
            </a:xfrm>
            <a:prstGeom prst="rect">
              <a:avLst/>
            </a:prstGeom>
          </p:spPr>
        </p:pic>
        <p:sp>
          <p:nvSpPr>
            <p:cNvPr id="26" name="TextBox 19">
              <a:extLst>
                <a:ext uri="{FF2B5EF4-FFF2-40B4-BE49-F238E27FC236}">
                  <a16:creationId xmlns="" xmlns:a16="http://schemas.microsoft.com/office/drawing/2014/main" id="{DEBDE9FF-349D-C945-9E07-5F45256A06B5}"/>
                </a:ext>
              </a:extLst>
            </p:cNvPr>
            <p:cNvSpPr txBox="1"/>
            <p:nvPr/>
          </p:nvSpPr>
          <p:spPr>
            <a:xfrm>
              <a:off x="2506377" y="5487751"/>
              <a:ext cx="1512379" cy="348171"/>
            </a:xfrm>
            <a:prstGeom prst="rect">
              <a:avLst/>
            </a:prstGeom>
            <a:noFill/>
            <a:effectLst/>
          </p:spPr>
          <p:txBody>
            <a:bodyPr wrap="none" lIns="0" tIns="0" rIns="0" bIns="0" rtlCol="0">
              <a:noAutofit/>
            </a:bodyPr>
            <a:lstStyle/>
            <a:p>
              <a:pPr eaLnBrk="0" hangingPunct="0">
                <a:lnSpc>
                  <a:spcPts val="1800"/>
                </a:lnSpc>
              </a:pPr>
              <a:r>
                <a:rPr lang="fr-FR" sz="160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fr-FR" sz="160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fgrataloup</a:t>
              </a:r>
              <a:endParaRPr lang="fr-FR" sz="160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0084721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dirty="0" err="1"/>
              <a:t>Labeling</a:t>
            </a:r>
            <a:endParaRPr lang="fr-FR" dirty="0"/>
          </a:p>
          <a:p>
            <a:endParaRPr lang="fr-FR" dirty="0"/>
          </a:p>
        </p:txBody>
      </p:sp>
      <p:pic>
        <p:nvPicPr>
          <p:cNvPr id="1026" name="Picture 2" descr="multiClassLabe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793" y="2896174"/>
            <a:ext cx="5650571" cy="28806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38478" y="1633448"/>
            <a:ext cx="9854004" cy="646331"/>
          </a:xfrm>
          <a:prstGeom prst="rect">
            <a:avLst/>
          </a:prstGeom>
        </p:spPr>
        <p:txBody>
          <a:bodyPr wrap="square">
            <a:spAutoFit/>
          </a:bodyPr>
          <a:lstStyle/>
          <a:p>
            <a:pPr lvl="0" defTabSz="914400" eaLnBrk="0" fontAlgn="base" hangingPunct="0">
              <a:spcBef>
                <a:spcPct val="0"/>
              </a:spcBef>
              <a:spcAft>
                <a:spcPct val="0"/>
              </a:spcAft>
            </a:pPr>
            <a:r>
              <a:rPr lang="fr-FR" altLang="fr-FR" b="1" dirty="0">
                <a:solidFill>
                  <a:srgbClr val="00B9F2"/>
                </a:solidFill>
                <a:latin typeface="Avenir Next W01"/>
              </a:rPr>
              <a:t>Etiquetage de couches </a:t>
            </a:r>
            <a:r>
              <a:rPr lang="fr-FR" altLang="fr-FR" b="1" dirty="0" err="1">
                <a:solidFill>
                  <a:srgbClr val="00B9F2"/>
                </a:solidFill>
                <a:latin typeface="Avenir Next W01"/>
              </a:rPr>
              <a:t>WebGL</a:t>
            </a:r>
            <a:r>
              <a:rPr lang="fr-FR" altLang="fr-FR" b="1" dirty="0">
                <a:solidFill>
                  <a:srgbClr val="00B9F2"/>
                </a:solidFill>
                <a:latin typeface="Avenir Next W01"/>
              </a:rPr>
              <a:t> </a:t>
            </a:r>
            <a:r>
              <a:rPr lang="fr-FR" altLang="fr-FR" dirty="0">
                <a:latin typeface="Avenir Next W01"/>
              </a:rPr>
              <a:t>est maintenant pris en charge pour les couches de point et </a:t>
            </a:r>
            <a:r>
              <a:rPr lang="fr-FR" altLang="fr-FR" dirty="0" err="1">
                <a:latin typeface="Avenir Next W01"/>
              </a:rPr>
              <a:t>polygon</a:t>
            </a:r>
            <a:r>
              <a:rPr lang="fr-FR" altLang="fr-FR" dirty="0">
                <a:latin typeface="Avenir Next W01"/>
              </a:rPr>
              <a:t> de type </a:t>
            </a:r>
            <a:r>
              <a:rPr lang="fr-FR" altLang="fr-FR" dirty="0" err="1">
                <a:latin typeface="Avenir Next W01"/>
              </a:rPr>
              <a:t>FeatureLayers</a:t>
            </a:r>
            <a:r>
              <a:rPr lang="fr-FR" altLang="fr-FR" dirty="0">
                <a:latin typeface="Avenir Next W01"/>
              </a:rPr>
              <a:t> et </a:t>
            </a:r>
            <a:r>
              <a:rPr lang="fr-FR" altLang="fr-FR" dirty="0" err="1">
                <a:latin typeface="Avenir Next W01"/>
              </a:rPr>
              <a:t>CSVLayers</a:t>
            </a:r>
            <a:r>
              <a:rPr lang="fr-FR" altLang="fr-FR" dirty="0">
                <a:latin typeface="Avenir Next W01"/>
              </a:rPr>
              <a:t> dans les </a:t>
            </a:r>
            <a:r>
              <a:rPr lang="fr-FR" altLang="fr-FR" dirty="0" err="1">
                <a:latin typeface="Avenir Next W01"/>
              </a:rPr>
              <a:t>MapViews</a:t>
            </a:r>
            <a:r>
              <a:rPr lang="fr-FR" altLang="fr-FR" dirty="0">
                <a:latin typeface="Avenir Next W01"/>
              </a:rPr>
              <a:t> 2D.</a:t>
            </a:r>
            <a:endParaRPr lang="fr-FR" altLang="fr-FR" sz="700" dirty="0">
              <a:hlinkClick r:id="rId2"/>
            </a:endParaRPr>
          </a:p>
        </p:txBody>
      </p:sp>
      <p:pic>
        <p:nvPicPr>
          <p:cNvPr id="3" name="Image 2"/>
          <p:cNvPicPr>
            <a:picLocks noChangeAspect="1"/>
          </p:cNvPicPr>
          <p:nvPr/>
        </p:nvPicPr>
        <p:blipFill>
          <a:blip r:embed="rId4"/>
          <a:stretch>
            <a:fillRect/>
          </a:stretch>
        </p:blipFill>
        <p:spPr>
          <a:xfrm>
            <a:off x="6999624" y="2499013"/>
            <a:ext cx="4348773" cy="3277844"/>
          </a:xfrm>
          <a:prstGeom prst="rect">
            <a:avLst/>
          </a:prstGeom>
        </p:spPr>
      </p:pic>
    </p:spTree>
    <p:extLst>
      <p:ext uri="{BB962C8B-B14F-4D97-AF65-F5344CB8AC3E}">
        <p14:creationId xmlns:p14="http://schemas.microsoft.com/office/powerpoint/2010/main" val="321875234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13933" y="1503067"/>
            <a:ext cx="10209398" cy="1200329"/>
          </a:xfrm>
          <a:prstGeom prst="rect">
            <a:avLst/>
          </a:prstGeom>
        </p:spPr>
        <p:txBody>
          <a:bodyPr wrap="square">
            <a:spAutoFit/>
          </a:bodyPr>
          <a:lstStyle/>
          <a:p>
            <a:pPr lvl="0" defTabSz="914400" eaLnBrk="0" fontAlgn="base" hangingPunct="0">
              <a:spcBef>
                <a:spcPct val="0"/>
              </a:spcBef>
              <a:spcAft>
                <a:spcPct val="0"/>
              </a:spcAft>
            </a:pPr>
            <a:r>
              <a:rPr lang="fr-FR" altLang="fr-FR" dirty="0">
                <a:latin typeface="Avenir Next W01"/>
              </a:rPr>
              <a:t>La </a:t>
            </a:r>
            <a:r>
              <a:rPr lang="fr-FR" altLang="fr-FR" dirty="0" err="1">
                <a:latin typeface="Avenir Next W01"/>
              </a:rPr>
              <a:t>LayerView</a:t>
            </a:r>
            <a:r>
              <a:rPr lang="fr-FR" altLang="fr-FR" dirty="0">
                <a:latin typeface="Avenir Next W01"/>
              </a:rPr>
              <a:t> qui s'exécute côté client, prend désormais en charge </a:t>
            </a:r>
            <a:r>
              <a:rPr lang="fr-FR" altLang="fr-FR" b="1" dirty="0">
                <a:solidFill>
                  <a:srgbClr val="00B9F2"/>
                </a:solidFill>
                <a:latin typeface="Avenir Next W01"/>
              </a:rPr>
              <a:t>toutes les types de requêtes </a:t>
            </a:r>
            <a:r>
              <a:rPr lang="fr-FR" altLang="fr-FR" dirty="0">
                <a:latin typeface="Avenir Next W01"/>
              </a:rPr>
              <a:t>y compris les requêtes spatiales et les requêtes statistiques.</a:t>
            </a:r>
          </a:p>
          <a:p>
            <a:pPr lvl="0" defTabSz="914400" eaLnBrk="0" fontAlgn="base" hangingPunct="0">
              <a:spcBef>
                <a:spcPct val="0"/>
              </a:spcBef>
              <a:spcAft>
                <a:spcPct val="0"/>
              </a:spcAft>
            </a:pPr>
            <a:r>
              <a:rPr lang="fr-FR" altLang="fr-FR" dirty="0">
                <a:latin typeface="Avenir Next W01"/>
              </a:rPr>
              <a:t> </a:t>
            </a:r>
          </a:p>
          <a:p>
            <a:pPr lvl="0" defTabSz="914400" eaLnBrk="0" fontAlgn="base" hangingPunct="0">
              <a:spcBef>
                <a:spcPct val="0"/>
              </a:spcBef>
              <a:spcAft>
                <a:spcPct val="0"/>
              </a:spcAft>
            </a:pPr>
            <a:r>
              <a:rPr lang="fr-FR" altLang="fr-FR" b="1" dirty="0">
                <a:solidFill>
                  <a:srgbClr val="00B9F2"/>
                </a:solidFill>
                <a:latin typeface="Avenir Next W01"/>
              </a:rPr>
              <a:t>Les </a:t>
            </a:r>
            <a:r>
              <a:rPr lang="fr-FR" altLang="fr-FR" b="1" dirty="0">
                <a:solidFill>
                  <a:schemeClr val="accent4"/>
                </a:solidFill>
                <a:latin typeface="Avenir Next W01"/>
              </a:rPr>
              <a:t>requêtes</a:t>
            </a:r>
            <a:r>
              <a:rPr lang="fr-FR" altLang="fr-FR" b="1" dirty="0">
                <a:solidFill>
                  <a:srgbClr val="00B9F2"/>
                </a:solidFill>
                <a:latin typeface="Avenir Next W01"/>
              </a:rPr>
              <a:t> s’exécutent plus rapidement</a:t>
            </a:r>
            <a:r>
              <a:rPr lang="fr-FR" altLang="fr-FR" dirty="0">
                <a:latin typeface="Avenir Next W01"/>
              </a:rPr>
              <a:t>, permettant une meilleur interactivité.</a:t>
            </a:r>
            <a:endParaRPr lang="fr-FR" altLang="fr-FR" sz="700" dirty="0">
              <a:hlinkClick r:id="rId3"/>
            </a:endParaRPr>
          </a:p>
        </p:txBody>
      </p:sp>
      <p:sp>
        <p:nvSpPr>
          <p:cNvPr id="11" name="Titre 1"/>
          <p:cNvSpPr>
            <a:spLocks noGrp="1"/>
          </p:cNvSpPr>
          <p:nvPr>
            <p:ph type="title"/>
          </p:nvPr>
        </p:nvSpPr>
        <p:spPr>
          <a:xfrm>
            <a:off x="685800" y="682625"/>
            <a:ext cx="10826496" cy="369332"/>
          </a:xfrm>
        </p:spPr>
        <p:txBody>
          <a:bodyPr/>
          <a:lstStyle/>
          <a:p>
            <a:r>
              <a:rPr lang="fr-FR" b="0"/>
              <a:t>API JS 4.x</a:t>
            </a:r>
            <a:endParaRPr lang="fr-FR"/>
          </a:p>
        </p:txBody>
      </p:sp>
      <p:sp>
        <p:nvSpPr>
          <p:cNvPr id="12" name="Espace réservé du texte 3"/>
          <p:cNvSpPr>
            <a:spLocks noGrp="1"/>
          </p:cNvSpPr>
          <p:nvPr>
            <p:ph type="body" sz="quarter" idx="16"/>
          </p:nvPr>
        </p:nvSpPr>
        <p:spPr>
          <a:xfrm>
            <a:off x="685800" y="1097309"/>
            <a:ext cx="10826496" cy="246221"/>
          </a:xfrm>
        </p:spPr>
        <p:txBody>
          <a:bodyPr/>
          <a:lstStyle/>
          <a:p>
            <a:r>
              <a:rPr lang="fr-FR"/>
              <a:t>Prise en charge complète côté client </a:t>
            </a:r>
            <a:r>
              <a:rPr lang="fr-FR"/>
              <a:t>des</a:t>
            </a:r>
            <a:r>
              <a:rPr lang="fr-FR"/>
              <a:t> </a:t>
            </a:r>
            <a:r>
              <a:rPr lang="fr-FR" smtClean="0"/>
              <a:t>requêtes</a:t>
            </a:r>
            <a:endParaRPr lang="fr-F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067" y="2862934"/>
            <a:ext cx="6723582" cy="3645442"/>
          </a:xfrm>
          <a:prstGeom prst="rect">
            <a:avLst/>
          </a:prstGeom>
        </p:spPr>
      </p:pic>
      <p:sp>
        <p:nvSpPr>
          <p:cNvPr id="3" name="Rectangle 2"/>
          <p:cNvSpPr/>
          <p:nvPr/>
        </p:nvSpPr>
        <p:spPr>
          <a:xfrm>
            <a:off x="3765509" y="6553733"/>
            <a:ext cx="8423282" cy="307777"/>
          </a:xfrm>
          <a:prstGeom prst="rect">
            <a:avLst/>
          </a:prstGeom>
        </p:spPr>
        <p:txBody>
          <a:bodyPr wrap="square">
            <a:spAutoFit/>
          </a:bodyPr>
          <a:lstStyle/>
          <a:p>
            <a:r>
              <a:rPr lang="fr-FR" sz="1400" i="1" dirty="0">
                <a:solidFill>
                  <a:schemeClr val="bg2">
                    <a:lumMod val="20000"/>
                    <a:lumOff val="80000"/>
                  </a:schemeClr>
                </a:solidFill>
              </a:rPr>
              <a:t>https://developers.arcgis.com/javascript/latest/sample-code/featurelayerview-query-distance/index.html</a:t>
            </a:r>
          </a:p>
        </p:txBody>
      </p:sp>
    </p:spTree>
    <p:extLst>
      <p:ext uri="{BB962C8B-B14F-4D97-AF65-F5344CB8AC3E}">
        <p14:creationId xmlns:p14="http://schemas.microsoft.com/office/powerpoint/2010/main" val="98811421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3" name="Espace réservé du contenu 2"/>
          <p:cNvSpPr>
            <a:spLocks noGrp="1"/>
          </p:cNvSpPr>
          <p:nvPr>
            <p:ph sz="quarter" idx="18"/>
          </p:nvPr>
        </p:nvSpPr>
        <p:spPr>
          <a:xfrm>
            <a:off x="642262" y="1537093"/>
            <a:ext cx="11288899" cy="3429000"/>
          </a:xfrm>
        </p:spPr>
        <p:txBody>
          <a:bodyPr vert="horz" lIns="0" tIns="0" rIns="0" bIns="0" rtlCol="0" anchor="t">
            <a:noAutofit/>
          </a:bodyPr>
          <a:lstStyle/>
          <a:p>
            <a:pPr marL="0" indent="0">
              <a:buNone/>
            </a:pPr>
            <a:r>
              <a:rPr lang="fr-FR" sz="1800" b="0" dirty="0">
                <a:latin typeface="Avenir Next W01"/>
                <a:cs typeface="+mn-cs"/>
              </a:rPr>
              <a:t>A partir de la version 4.9, il est possible de </a:t>
            </a:r>
            <a:r>
              <a:rPr lang="fr-FR" sz="1800" dirty="0">
                <a:solidFill>
                  <a:srgbClr val="00B9F2"/>
                </a:solidFill>
                <a:latin typeface="Avenir Next W01"/>
                <a:cs typeface="+mn-cs"/>
              </a:rPr>
              <a:t>requêter les entités reliées</a:t>
            </a:r>
            <a:r>
              <a:rPr lang="fr-FR" sz="1800" b="0" dirty="0">
                <a:latin typeface="Avenir Next W01"/>
                <a:cs typeface="+mn-cs"/>
              </a:rPr>
              <a:t>.</a:t>
            </a:r>
          </a:p>
          <a:p>
            <a:pPr marL="0" indent="0">
              <a:buNone/>
            </a:pPr>
            <a:r>
              <a:rPr lang="fr-FR" sz="1800" b="0" dirty="0">
                <a:latin typeface="Avenir Next W01"/>
                <a:cs typeface="+mn-cs"/>
              </a:rPr>
              <a:t>Le support de l'ajout, la suppression et la </a:t>
            </a:r>
            <a:r>
              <a:rPr lang="fr-FR" sz="1800" dirty="0">
                <a:solidFill>
                  <a:srgbClr val="00B9F2"/>
                </a:solidFill>
                <a:latin typeface="Avenir Next W01"/>
                <a:cs typeface="+mn-cs"/>
              </a:rPr>
              <a:t>mise à jour des pièces jointes</a:t>
            </a:r>
            <a:r>
              <a:rPr lang="fr-FR" sz="1800" b="0" dirty="0">
                <a:latin typeface="Avenir Next W01"/>
                <a:cs typeface="+mn-cs"/>
              </a:rPr>
              <a:t> a été ajouté.</a:t>
            </a:r>
            <a:endParaRPr lang="fr-FR" b="0" dirty="0"/>
          </a:p>
          <a:p>
            <a:pPr marL="0" indent="0">
              <a:buNone/>
            </a:pPr>
            <a:r>
              <a:rPr lang="fr-FR" sz="1800" b="0" dirty="0" err="1">
                <a:latin typeface="Avenir Next W01"/>
                <a:cs typeface="+mn-cs"/>
              </a:rPr>
              <a:t>applyEdits</a:t>
            </a:r>
            <a:r>
              <a:rPr lang="fr-FR" sz="1800" b="0" dirty="0">
                <a:latin typeface="Avenir Next W01"/>
                <a:cs typeface="+mn-cs"/>
              </a:rPr>
              <a:t> ()  et </a:t>
            </a:r>
            <a:r>
              <a:rPr lang="fr-FR" sz="1800" b="0" dirty="0" err="1">
                <a:latin typeface="Avenir Next W01"/>
                <a:cs typeface="+mn-cs"/>
              </a:rPr>
              <a:t>queryFeatures</a:t>
            </a:r>
            <a:r>
              <a:rPr lang="fr-FR" sz="1800" b="0" dirty="0">
                <a:latin typeface="Avenir Next W01"/>
                <a:cs typeface="+mn-cs"/>
              </a:rPr>
              <a:t> ()  désormais supportés sur des </a:t>
            </a:r>
            <a:r>
              <a:rPr lang="fr-FR" sz="1800" dirty="0" err="1">
                <a:solidFill>
                  <a:srgbClr val="00B9F2"/>
                </a:solidFill>
                <a:latin typeface="Avenir Next W01"/>
                <a:cs typeface="+mn-cs"/>
              </a:rPr>
              <a:t>feature</a:t>
            </a:r>
            <a:r>
              <a:rPr lang="fr-FR" sz="1800" dirty="0">
                <a:solidFill>
                  <a:srgbClr val="00B9F2"/>
                </a:solidFill>
                <a:latin typeface="Avenir Next W01"/>
                <a:cs typeface="+mn-cs"/>
              </a:rPr>
              <a:t> layer de collection de </a:t>
            </a:r>
            <a:r>
              <a:rPr lang="fr-FR" sz="1800" dirty="0" err="1">
                <a:solidFill>
                  <a:srgbClr val="00B9F2"/>
                </a:solidFill>
                <a:latin typeface="Avenir Next W01"/>
                <a:cs typeface="+mn-cs"/>
              </a:rPr>
              <a:t>graphics</a:t>
            </a:r>
            <a:r>
              <a:rPr lang="fr-FR" sz="1800" dirty="0">
                <a:solidFill>
                  <a:srgbClr val="00B9F2"/>
                </a:solidFill>
                <a:latin typeface="Avenir Next W01"/>
                <a:cs typeface="+mn-cs"/>
              </a:rPr>
              <a:t> </a:t>
            </a:r>
            <a:r>
              <a:rPr lang="fr-FR" sz="1800" b="0" dirty="0">
                <a:latin typeface="Avenir Next W01"/>
                <a:cs typeface="+mn-cs"/>
              </a:rPr>
              <a:t>: </a:t>
            </a:r>
          </a:p>
          <a:p>
            <a:pPr marL="175895" indent="-175895">
              <a:buNone/>
            </a:pPr>
            <a:endParaRPr lang="fr-FR" sz="1800" dirty="0">
              <a:latin typeface="Avenir Next W01"/>
            </a:endParaRPr>
          </a:p>
        </p:txBody>
      </p:sp>
      <p:sp>
        <p:nvSpPr>
          <p:cNvPr id="4" name="Espace réservé du texte 3"/>
          <p:cNvSpPr>
            <a:spLocks noGrp="1"/>
          </p:cNvSpPr>
          <p:nvPr>
            <p:ph type="body" sz="quarter" idx="16"/>
          </p:nvPr>
        </p:nvSpPr>
        <p:spPr>
          <a:xfrm>
            <a:off x="685800" y="1097309"/>
            <a:ext cx="10826496" cy="246221"/>
          </a:xfrm>
        </p:spPr>
        <p:txBody>
          <a:bodyPr/>
          <a:lstStyle/>
          <a:p>
            <a:r>
              <a:rPr lang="fr-FR" b="0" dirty="0"/>
              <a:t>Mise à jour de la </a:t>
            </a:r>
            <a:r>
              <a:rPr lang="fr-FR" b="0" dirty="0" err="1"/>
              <a:t>Feature</a:t>
            </a:r>
            <a:r>
              <a:rPr lang="fr-FR" b="0" dirty="0"/>
              <a:t> Layer</a:t>
            </a:r>
            <a:endParaRPr lang="fr-FR" dirty="0"/>
          </a:p>
        </p:txBody>
      </p:sp>
      <p:sp>
        <p:nvSpPr>
          <p:cNvPr id="5" name="Espace réservé du texte 4"/>
          <p:cNvSpPr>
            <a:spLocks noGrp="1"/>
          </p:cNvSpPr>
          <p:nvPr>
            <p:ph type="body" sz="quarter" idx="20"/>
          </p:nvPr>
        </p:nvSpPr>
        <p:spPr>
          <a:xfrm>
            <a:off x="940700" y="6299708"/>
            <a:ext cx="10826496" cy="673648"/>
          </a:xfrm>
        </p:spPr>
        <p:txBody>
          <a:bodyPr/>
          <a:lstStyle/>
          <a:p>
            <a:r>
              <a:rPr lang="fr-FR" dirty="0">
                <a:latin typeface="Avenir Next W01"/>
                <a:hlinkClick r:id="rId2"/>
              </a:rPr>
              <a:t>https://developers.arcgis.com/javascript/latest/api-reference/esri-layers-FeatureLayer.html#source</a:t>
            </a:r>
            <a:endParaRPr lang="fr-FR" dirty="0">
              <a:hlinkClick r:id="rId2"/>
            </a:endParaRPr>
          </a:p>
          <a:p>
            <a:endParaRPr lang="fr-FR" dirty="0"/>
          </a:p>
        </p:txBody>
      </p:sp>
      <p:pic>
        <p:nvPicPr>
          <p:cNvPr id="8" name="Image 8" descr="Une image contenant capture d’écran&#10;&#10;Description générée avec un niveau de confiance élevé">
            <a:extLst>
              <a:ext uri="{FF2B5EF4-FFF2-40B4-BE49-F238E27FC236}">
                <a16:creationId xmlns="" xmlns:a16="http://schemas.microsoft.com/office/drawing/2014/main" id="{21D9D1C7-8CEA-4A66-A800-FF229CABAABE}"/>
              </a:ext>
            </a:extLst>
          </p:cNvPr>
          <p:cNvPicPr>
            <a:picLocks noChangeAspect="1"/>
          </p:cNvPicPr>
          <p:nvPr/>
        </p:nvPicPr>
        <p:blipFill>
          <a:blip r:embed="rId3"/>
          <a:stretch>
            <a:fillRect/>
          </a:stretch>
        </p:blipFill>
        <p:spPr>
          <a:xfrm>
            <a:off x="1462064" y="2859907"/>
            <a:ext cx="2113181" cy="3731374"/>
          </a:xfrm>
          <a:prstGeom prst="rect">
            <a:avLst/>
          </a:prstGeom>
        </p:spPr>
      </p:pic>
      <p:pic>
        <p:nvPicPr>
          <p:cNvPr id="10" name="Image 10">
            <a:extLst>
              <a:ext uri="{FF2B5EF4-FFF2-40B4-BE49-F238E27FC236}">
                <a16:creationId xmlns="" xmlns:a16="http://schemas.microsoft.com/office/drawing/2014/main" id="{92E7DBB1-F351-46C7-8F74-E5F4EC48A6FF}"/>
              </a:ext>
            </a:extLst>
          </p:cNvPr>
          <p:cNvPicPr>
            <a:picLocks noChangeAspect="1"/>
          </p:cNvPicPr>
          <p:nvPr/>
        </p:nvPicPr>
        <p:blipFill>
          <a:blip r:embed="rId4"/>
          <a:stretch>
            <a:fillRect/>
          </a:stretch>
        </p:blipFill>
        <p:spPr>
          <a:xfrm>
            <a:off x="3828446" y="2859907"/>
            <a:ext cx="5728104" cy="783373"/>
          </a:xfrm>
          <a:prstGeom prst="rect">
            <a:avLst/>
          </a:prstGeom>
        </p:spPr>
      </p:pic>
    </p:spTree>
    <p:extLst>
      <p:ext uri="{BB962C8B-B14F-4D97-AF65-F5344CB8AC3E}">
        <p14:creationId xmlns:p14="http://schemas.microsoft.com/office/powerpoint/2010/main" val="339922411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1896" y="1343530"/>
            <a:ext cx="10728144" cy="1200329"/>
          </a:xfrm>
          <a:prstGeom prst="rect">
            <a:avLst/>
          </a:prstGeom>
        </p:spPr>
        <p:txBody>
          <a:bodyPr wrap="square" anchor="t">
            <a:spAutoFit/>
          </a:bodyPr>
          <a:lstStyle/>
          <a:p>
            <a:pPr defTabSz="914400" eaLnBrk="0" fontAlgn="base" hangingPunct="0">
              <a:spcBef>
                <a:spcPct val="0"/>
              </a:spcBef>
              <a:spcAft>
                <a:spcPct val="0"/>
              </a:spcAft>
            </a:pPr>
            <a:r>
              <a:rPr lang="fr-FR" altLang="fr-FR" dirty="0" err="1">
                <a:latin typeface="Avenir Next W01"/>
              </a:rPr>
              <a:t>SketchViewModel</a:t>
            </a:r>
            <a:r>
              <a:rPr lang="fr-FR" altLang="fr-FR" dirty="0">
                <a:latin typeface="Avenir Next W01"/>
              </a:rPr>
              <a:t> a ajouté la prise en charge de la </a:t>
            </a:r>
            <a:r>
              <a:rPr lang="fr-FR" altLang="fr-FR" b="1" dirty="0">
                <a:solidFill>
                  <a:schemeClr val="accent4"/>
                </a:solidFill>
                <a:latin typeface="Avenir Next W01"/>
              </a:rPr>
              <a:t>mise à l'échelle et de la rotation des graphiques</a:t>
            </a:r>
            <a:r>
              <a:rPr lang="fr-FR" altLang="fr-FR" dirty="0">
                <a:latin typeface="Avenir Next W01"/>
              </a:rPr>
              <a:t> existants. </a:t>
            </a:r>
            <a:endParaRPr lang="fr-FR" altLang="fr-FR" sz="700" dirty="0">
              <a:latin typeface="Arial"/>
              <a:cs typeface="Arial"/>
              <a:hlinkClick r:id="rId2"/>
            </a:endParaRPr>
          </a:p>
          <a:p>
            <a:pPr lvl="0" defTabSz="914400" eaLnBrk="0" fontAlgn="base" hangingPunct="0">
              <a:spcBef>
                <a:spcPct val="0"/>
              </a:spcBef>
              <a:spcAft>
                <a:spcPct val="0"/>
              </a:spcAft>
            </a:pPr>
            <a:r>
              <a:rPr lang="fr-FR" altLang="fr-FR" dirty="0">
                <a:latin typeface="Avenir Next W01"/>
              </a:rPr>
              <a:t>De plus, vous pouvez également </a:t>
            </a:r>
            <a:r>
              <a:rPr lang="fr-FR" altLang="fr-FR" b="1" dirty="0">
                <a:solidFill>
                  <a:schemeClr val="accent4"/>
                </a:solidFill>
                <a:latin typeface="Avenir Next W01"/>
              </a:rPr>
              <a:t>valider la géométrie pendant la création et / ou la mise à jour </a:t>
            </a:r>
            <a:r>
              <a:rPr lang="fr-FR" altLang="fr-FR" dirty="0">
                <a:latin typeface="Avenir Next W01"/>
              </a:rPr>
              <a:t>d'un graphique.</a:t>
            </a:r>
            <a:endParaRPr lang="fr-FR" altLang="fr-FR" sz="700" dirty="0">
              <a:cs typeface="Arial"/>
              <a:hlinkClick r:id="" action="ppaction://noaction"/>
            </a:endParaRPr>
          </a:p>
        </p:txBody>
      </p:sp>
      <p:sp>
        <p:nvSpPr>
          <p:cNvPr id="11" name="Titre 1"/>
          <p:cNvSpPr>
            <a:spLocks noGrp="1"/>
          </p:cNvSpPr>
          <p:nvPr>
            <p:ph type="title"/>
          </p:nvPr>
        </p:nvSpPr>
        <p:spPr>
          <a:xfrm>
            <a:off x="685800" y="682625"/>
            <a:ext cx="10826496" cy="369332"/>
          </a:xfrm>
        </p:spPr>
        <p:txBody>
          <a:bodyPr/>
          <a:lstStyle/>
          <a:p>
            <a:r>
              <a:rPr lang="fr-FR" b="0"/>
              <a:t>API JS 4.x</a:t>
            </a:r>
            <a:endParaRPr lang="fr-FR"/>
          </a:p>
        </p:txBody>
      </p:sp>
      <p:sp>
        <p:nvSpPr>
          <p:cNvPr id="12" name="Espace réservé du texte 3"/>
          <p:cNvSpPr>
            <a:spLocks noGrp="1"/>
          </p:cNvSpPr>
          <p:nvPr>
            <p:ph type="body" sz="quarter" idx="16"/>
          </p:nvPr>
        </p:nvSpPr>
        <p:spPr>
          <a:xfrm>
            <a:off x="685800" y="1097309"/>
            <a:ext cx="10826496" cy="246221"/>
          </a:xfrm>
        </p:spPr>
        <p:txBody>
          <a:bodyPr/>
          <a:lstStyle/>
          <a:p>
            <a:r>
              <a:rPr lang="fr-FR"/>
              <a:t>Widget de dessin</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07" y="2726383"/>
            <a:ext cx="6806321" cy="3897490"/>
          </a:xfrm>
          <a:prstGeom prst="rect">
            <a:avLst/>
          </a:prstGeom>
        </p:spPr>
      </p:pic>
      <p:sp>
        <p:nvSpPr>
          <p:cNvPr id="2" name="Rectangle 1"/>
          <p:cNvSpPr/>
          <p:nvPr/>
        </p:nvSpPr>
        <p:spPr>
          <a:xfrm>
            <a:off x="8743381" y="2352126"/>
            <a:ext cx="2617808" cy="4524315"/>
          </a:xfrm>
          <a:prstGeom prst="rect">
            <a:avLst/>
          </a:prstGeom>
        </p:spPr>
        <p:txBody>
          <a:bodyPr wrap="square">
            <a:spAutoFit/>
          </a:bodyPr>
          <a:lstStyle/>
          <a:p>
            <a:r>
              <a:rPr lang="fr-FR" sz="1600" dirty="0"/>
              <a:t> </a:t>
            </a:r>
            <a:r>
              <a:rPr lang="fr-FR" sz="1600" dirty="0" err="1"/>
              <a:t>sketchViewModel.on</a:t>
            </a:r>
            <a:r>
              <a:rPr lang="fr-FR" sz="1600" dirty="0"/>
              <a:t>([          "update-</a:t>
            </a:r>
            <a:r>
              <a:rPr lang="fr-FR" sz="1600" dirty="0" err="1"/>
              <a:t>init</a:t>
            </a:r>
            <a:r>
              <a:rPr lang="fr-FR" sz="1600" dirty="0"/>
              <a:t>",          </a:t>
            </a:r>
          </a:p>
          <a:p>
            <a:r>
              <a:rPr lang="fr-FR" sz="1600" dirty="0"/>
              <a:t>"move-</a:t>
            </a:r>
            <a:r>
              <a:rPr lang="fr-FR" sz="1600" dirty="0" err="1"/>
              <a:t>start</a:t>
            </a:r>
            <a:r>
              <a:rPr lang="fr-FR" sz="1600" dirty="0"/>
              <a:t>",           "move",          </a:t>
            </a:r>
          </a:p>
          <a:p>
            <a:r>
              <a:rPr lang="fr-FR" sz="1600" dirty="0"/>
              <a:t>"move-</a:t>
            </a:r>
            <a:r>
              <a:rPr lang="fr-FR" sz="1600" dirty="0" err="1"/>
              <a:t>complete</a:t>
            </a:r>
            <a:r>
              <a:rPr lang="fr-FR" sz="1600" dirty="0"/>
              <a:t>",           "</a:t>
            </a:r>
            <a:r>
              <a:rPr lang="fr-FR" sz="1600" dirty="0" err="1"/>
              <a:t>scale-start</a:t>
            </a:r>
            <a:r>
              <a:rPr lang="fr-FR" sz="1600" dirty="0"/>
              <a:t>",           "</a:t>
            </a:r>
            <a:r>
              <a:rPr lang="fr-FR" sz="1600" dirty="0" err="1"/>
              <a:t>scale</a:t>
            </a:r>
            <a:r>
              <a:rPr lang="fr-FR" sz="1600" dirty="0"/>
              <a:t>",           </a:t>
            </a:r>
          </a:p>
          <a:p>
            <a:r>
              <a:rPr lang="fr-FR" sz="1600" dirty="0"/>
              <a:t>"</a:t>
            </a:r>
            <a:r>
              <a:rPr lang="fr-FR" sz="1600" dirty="0" err="1"/>
              <a:t>scale-complete</a:t>
            </a:r>
            <a:r>
              <a:rPr lang="fr-FR" sz="1600" dirty="0"/>
              <a:t>",           "</a:t>
            </a:r>
            <a:r>
              <a:rPr lang="fr-FR" sz="1600" dirty="0" err="1"/>
              <a:t>rotate-start</a:t>
            </a:r>
            <a:r>
              <a:rPr lang="fr-FR" sz="1600" dirty="0"/>
              <a:t>",           "</a:t>
            </a:r>
            <a:r>
              <a:rPr lang="fr-FR" sz="1600" dirty="0" err="1"/>
              <a:t>rotate</a:t>
            </a:r>
            <a:r>
              <a:rPr lang="fr-FR" sz="1600" dirty="0"/>
              <a:t>",           </a:t>
            </a:r>
          </a:p>
          <a:p>
            <a:r>
              <a:rPr lang="fr-FR" sz="1600" dirty="0"/>
              <a:t>"</a:t>
            </a:r>
            <a:r>
              <a:rPr lang="fr-FR" sz="1600" dirty="0" err="1"/>
              <a:t>rotate-complete</a:t>
            </a:r>
            <a:r>
              <a:rPr lang="fr-FR" sz="1600" dirty="0"/>
              <a:t>",           "</a:t>
            </a:r>
            <a:r>
              <a:rPr lang="fr-FR" sz="1600" dirty="0" err="1"/>
              <a:t>reshape-start</a:t>
            </a:r>
            <a:r>
              <a:rPr lang="fr-FR" sz="1600" dirty="0"/>
              <a:t>",           "</a:t>
            </a:r>
            <a:r>
              <a:rPr lang="fr-FR" sz="1600" dirty="0" err="1"/>
              <a:t>reshape</a:t>
            </a:r>
            <a:r>
              <a:rPr lang="fr-FR" sz="1600" dirty="0"/>
              <a:t>",           "</a:t>
            </a:r>
            <a:r>
              <a:rPr lang="fr-FR" sz="1600" dirty="0" err="1"/>
              <a:t>reshape-complete</a:t>
            </a:r>
            <a:r>
              <a:rPr lang="fr-FR" sz="1600" dirty="0"/>
              <a:t>",           "update",          </a:t>
            </a:r>
          </a:p>
          <a:p>
            <a:r>
              <a:rPr lang="fr-FR" sz="1600" dirty="0"/>
              <a:t>"undo",           </a:t>
            </a:r>
          </a:p>
          <a:p>
            <a:r>
              <a:rPr lang="fr-FR" sz="1600" dirty="0"/>
              <a:t>"</a:t>
            </a:r>
            <a:r>
              <a:rPr lang="fr-FR" sz="1600" dirty="0" err="1"/>
              <a:t>redo</a:t>
            </a:r>
            <a:r>
              <a:rPr lang="fr-FR" sz="1600" dirty="0"/>
              <a:t>"        ], </a:t>
            </a:r>
            <a:r>
              <a:rPr lang="fr-FR" sz="1600" dirty="0" err="1"/>
              <a:t>checkGraphicUpdate</a:t>
            </a:r>
            <a:r>
              <a:rPr lang="fr-FR" sz="1600" dirty="0"/>
              <a:t>);</a:t>
            </a:r>
          </a:p>
        </p:txBody>
      </p:sp>
    </p:spTree>
    <p:extLst>
      <p:ext uri="{BB962C8B-B14F-4D97-AF65-F5344CB8AC3E}">
        <p14:creationId xmlns:p14="http://schemas.microsoft.com/office/powerpoint/2010/main" val="221701985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3" name="Espace réservé du contenu 2"/>
          <p:cNvSpPr>
            <a:spLocks noGrp="1"/>
          </p:cNvSpPr>
          <p:nvPr>
            <p:ph sz="quarter" idx="18"/>
          </p:nvPr>
        </p:nvSpPr>
        <p:spPr>
          <a:xfrm>
            <a:off x="685800" y="1201790"/>
            <a:ext cx="10933003" cy="3429000"/>
          </a:xfrm>
        </p:spPr>
        <p:txBody>
          <a:bodyPr/>
          <a:lstStyle/>
          <a:p>
            <a:pPr marL="0" indent="0">
              <a:buNone/>
            </a:pPr>
            <a:r>
              <a:rPr lang="fr-FR" dirty="0"/>
              <a:t/>
            </a:r>
            <a:br>
              <a:rPr lang="fr-FR" dirty="0"/>
            </a:br>
            <a:r>
              <a:rPr lang="fr-FR" b="0" dirty="0"/>
              <a:t>Mises à jour de </a:t>
            </a:r>
            <a:r>
              <a:rPr lang="fr-FR" dirty="0" err="1">
                <a:solidFill>
                  <a:schemeClr val="accent4"/>
                </a:solidFill>
              </a:rPr>
              <a:t>StreamLayer</a:t>
            </a:r>
            <a:r>
              <a:rPr lang="fr-FR" dirty="0">
                <a:solidFill>
                  <a:schemeClr val="accent4"/>
                </a:solidFill>
              </a:rPr>
              <a:t> Les requêtes côté client sont désormais prises en charge </a:t>
            </a:r>
            <a:r>
              <a:rPr lang="fr-FR" b="0" dirty="0"/>
              <a:t>dans </a:t>
            </a:r>
            <a:r>
              <a:rPr lang="fr-FR" b="0" dirty="0" err="1"/>
              <a:t>StreamLayerView</a:t>
            </a:r>
            <a:r>
              <a:rPr lang="fr-FR" b="0" dirty="0"/>
              <a:t> (2D uniquement) , avec une nouvelle méthode </a:t>
            </a:r>
            <a:r>
              <a:rPr lang="fr-FR" b="0" dirty="0" err="1"/>
              <a:t>queryLatestObservations</a:t>
            </a:r>
            <a:r>
              <a:rPr lang="fr-FR" b="0" dirty="0"/>
              <a:t> ajoutée. </a:t>
            </a:r>
          </a:p>
          <a:p>
            <a:pPr marL="0" indent="0">
              <a:buNone/>
            </a:pPr>
            <a:r>
              <a:rPr lang="fr-FR" b="0" dirty="0" err="1"/>
              <a:t>StreamLayer</a:t>
            </a:r>
            <a:r>
              <a:rPr lang="fr-FR" b="0" dirty="0"/>
              <a:t> va maintenant se </a:t>
            </a:r>
            <a:r>
              <a:rPr lang="fr-FR" dirty="0">
                <a:solidFill>
                  <a:schemeClr val="accent4"/>
                </a:solidFill>
              </a:rPr>
              <a:t>reconnecter automatiquement </a:t>
            </a:r>
            <a:r>
              <a:rPr lang="fr-FR" b="0" dirty="0"/>
              <a:t>lorsque la connexion </a:t>
            </a:r>
            <a:r>
              <a:rPr lang="fr-FR" b="0" dirty="0" err="1"/>
              <a:t>WebSocket</a:t>
            </a:r>
            <a:r>
              <a:rPr lang="fr-FR" b="0" dirty="0"/>
              <a:t> est perdue. </a:t>
            </a:r>
          </a:p>
          <a:p>
            <a:pPr marL="0" indent="0">
              <a:buNone/>
            </a:pPr>
            <a:r>
              <a:rPr lang="fr-FR" b="0" dirty="0"/>
              <a:t>Les entités d’une </a:t>
            </a:r>
            <a:r>
              <a:rPr lang="fr-FR" b="0" dirty="0" err="1"/>
              <a:t>StreamLayer</a:t>
            </a:r>
            <a:r>
              <a:rPr lang="fr-FR" b="0" dirty="0"/>
              <a:t> sont maintenant </a:t>
            </a:r>
            <a:r>
              <a:rPr lang="fr-FR" dirty="0">
                <a:solidFill>
                  <a:schemeClr val="accent4"/>
                </a:solidFill>
              </a:rPr>
              <a:t>automatiquement effacées lorsque la propriété du filtre est modifiée</a:t>
            </a:r>
            <a:r>
              <a:rPr lang="fr-FR" b="0" dirty="0"/>
              <a:t>.</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b="0"/>
              <a:t>StreamLayer</a:t>
            </a:r>
          </a:p>
          <a:p>
            <a:endParaRPr lang="fr-FR"/>
          </a:p>
        </p:txBody>
      </p:sp>
      <p:pic>
        <p:nvPicPr>
          <p:cNvPr id="1026" name="Picture 2" descr="RÃ©sultat de recherche d'images pour &quot;stream layer arcgi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234" y="3939933"/>
            <a:ext cx="66675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60794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33" y="4872421"/>
            <a:ext cx="3753534" cy="1876767"/>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33" y="2879875"/>
            <a:ext cx="3751802" cy="1875901"/>
          </a:xfrm>
          <a:prstGeom prst="rect">
            <a:avLst/>
          </a:prstGeom>
        </p:spPr>
      </p:pic>
      <p:sp>
        <p:nvSpPr>
          <p:cNvPr id="2" name="Titre 1"/>
          <p:cNvSpPr>
            <a:spLocks noGrp="1"/>
          </p:cNvSpPr>
          <p:nvPr>
            <p:ph type="title"/>
          </p:nvPr>
        </p:nvSpPr>
        <p:spPr/>
        <p:txBody>
          <a:bodyPr/>
          <a:lstStyle/>
          <a:p>
            <a:r>
              <a:rPr lang="fr-FR" b="0" dirty="0"/>
              <a:t>API JS 4.x</a:t>
            </a:r>
            <a:endParaRPr lang="fr-FR" dirty="0"/>
          </a:p>
        </p:txBody>
      </p:sp>
      <p:sp>
        <p:nvSpPr>
          <p:cNvPr id="3" name="Espace réservé du contenu 2"/>
          <p:cNvSpPr>
            <a:spLocks noGrp="1"/>
          </p:cNvSpPr>
          <p:nvPr>
            <p:ph sz="quarter" idx="18"/>
          </p:nvPr>
        </p:nvSpPr>
        <p:spPr>
          <a:xfrm>
            <a:off x="552033" y="1596664"/>
            <a:ext cx="10369296" cy="1254631"/>
          </a:xfrm>
        </p:spPr>
        <p:txBody>
          <a:bodyPr/>
          <a:lstStyle/>
          <a:p>
            <a:pPr marL="0" indent="0">
              <a:buNone/>
            </a:pPr>
            <a:r>
              <a:rPr lang="fr-FR" dirty="0" err="1">
                <a:solidFill>
                  <a:schemeClr val="accent4"/>
                </a:solidFill>
              </a:rPr>
              <a:t>Kinetic</a:t>
            </a:r>
            <a:r>
              <a:rPr lang="fr-FR" dirty="0">
                <a:solidFill>
                  <a:schemeClr val="accent4"/>
                </a:solidFill>
              </a:rPr>
              <a:t> </a:t>
            </a:r>
            <a:r>
              <a:rPr lang="fr-FR" dirty="0" err="1">
                <a:solidFill>
                  <a:schemeClr val="accent4"/>
                </a:solidFill>
              </a:rPr>
              <a:t>Panning</a:t>
            </a:r>
            <a:endParaRPr lang="fr-FR" dirty="0">
              <a:solidFill>
                <a:schemeClr val="accent4"/>
              </a:solidFill>
            </a:endParaRPr>
          </a:p>
          <a:p>
            <a:pPr marL="0" indent="0">
              <a:buNone/>
            </a:pPr>
            <a:r>
              <a:rPr lang="fr-FR" b="0" dirty="0" err="1"/>
              <a:t>MapView</a:t>
            </a:r>
            <a:r>
              <a:rPr lang="fr-FR" b="0" dirty="0"/>
              <a:t> et </a:t>
            </a:r>
            <a:r>
              <a:rPr lang="fr-FR" b="0" dirty="0" err="1"/>
              <a:t>Webscene</a:t>
            </a:r>
            <a:r>
              <a:rPr lang="fr-FR" b="0" dirty="0"/>
              <a:t> sur </a:t>
            </a:r>
            <a:r>
              <a:rPr lang="fr-FR" dirty="0">
                <a:solidFill>
                  <a:schemeClr val="accent4"/>
                </a:solidFill>
              </a:rPr>
              <a:t>support mobile</a:t>
            </a:r>
          </a:p>
          <a:p>
            <a:pPr marL="0" indent="0">
              <a:buNone/>
            </a:pPr>
            <a:r>
              <a:rPr lang="fr-FR" b="0" dirty="0"/>
              <a:t>Tous les standards </a:t>
            </a:r>
            <a:r>
              <a:rPr lang="fr-FR" dirty="0" err="1">
                <a:solidFill>
                  <a:schemeClr val="accent4"/>
                </a:solidFill>
              </a:rPr>
              <a:t>Gamepads</a:t>
            </a:r>
            <a:r>
              <a:rPr lang="fr-FR" dirty="0">
                <a:solidFill>
                  <a:schemeClr val="accent4"/>
                </a:solidFill>
              </a:rPr>
              <a:t> et les </a:t>
            </a:r>
            <a:r>
              <a:rPr lang="fr-FR" dirty="0" err="1">
                <a:solidFill>
                  <a:schemeClr val="accent4"/>
                </a:solidFill>
              </a:rPr>
              <a:t>devices</a:t>
            </a:r>
            <a:r>
              <a:rPr lang="fr-FR" dirty="0">
                <a:solidFill>
                  <a:schemeClr val="accent4"/>
                </a:solidFill>
              </a:rPr>
              <a:t> 3Dconnexion </a:t>
            </a:r>
            <a:r>
              <a:rPr lang="fr-FR" b="0" dirty="0"/>
              <a:t>sont maintenant supportés</a:t>
            </a:r>
            <a:r>
              <a:rPr lang="en-US" b="0" dirty="0"/>
              <a:t>.</a:t>
            </a:r>
            <a:endParaRPr lang="fr-FR" b="0" dirty="0"/>
          </a:p>
          <a:p>
            <a:endParaRPr lang="fr-FR" b="0" dirty="0"/>
          </a:p>
          <a:p>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a:t>Usages mobile et </a:t>
            </a:r>
            <a:r>
              <a:rPr lang="fr-FR" err="1"/>
              <a:t>gamepad</a:t>
            </a:r>
            <a:endParaRPr lang="fr-FR"/>
          </a:p>
        </p:txBody>
      </p:sp>
      <p:sp>
        <p:nvSpPr>
          <p:cNvPr id="15" name="ZoneTexte 14">
            <a:extLst>
              <a:ext uri="{FF2B5EF4-FFF2-40B4-BE49-F238E27FC236}">
                <a16:creationId xmlns="" xmlns:a16="http://schemas.microsoft.com/office/drawing/2014/main" id="{AF2E213C-1D74-4E2D-9F3B-382B0A9DA23D}"/>
              </a:ext>
            </a:extLst>
          </p:cNvPr>
          <p:cNvSpPr txBox="1"/>
          <p:nvPr/>
        </p:nvSpPr>
        <p:spPr>
          <a:xfrm>
            <a:off x="552033" y="4900322"/>
            <a:ext cx="1815211" cy="230832"/>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eaLnBrk="0" hangingPunct="0">
              <a:lnSpc>
                <a:spcPts val="1800"/>
              </a:lnSpc>
            </a:pPr>
            <a:r>
              <a:rPr lang="fr-FR" b="1" dirty="0" err="1">
                <a:highlight>
                  <a:srgbClr val="808080"/>
                </a:highlight>
              </a:rPr>
              <a:t>Kinetic</a:t>
            </a:r>
            <a:r>
              <a:rPr lang="fr-FR" b="1" dirty="0">
                <a:highlight>
                  <a:srgbClr val="808080"/>
                </a:highlight>
              </a:rPr>
              <a:t> </a:t>
            </a:r>
            <a:r>
              <a:rPr lang="fr-FR" b="1" dirty="0" err="1">
                <a:highlight>
                  <a:srgbClr val="808080"/>
                </a:highlight>
              </a:rPr>
              <a:t>Panning</a:t>
            </a:r>
            <a:endParaRPr lang="fr-FR" dirty="0">
              <a:highlight>
                <a:srgbClr val="808080"/>
              </a:highlight>
            </a:endParaRPr>
          </a:p>
        </p:txBody>
      </p:sp>
      <p:sp>
        <p:nvSpPr>
          <p:cNvPr id="17" name="ZoneTexte 16">
            <a:extLst>
              <a:ext uri="{FF2B5EF4-FFF2-40B4-BE49-F238E27FC236}">
                <a16:creationId xmlns="" xmlns:a16="http://schemas.microsoft.com/office/drawing/2014/main" id="{AB6F3C90-F9A9-4886-B24D-B81EFDFEFA55}"/>
              </a:ext>
            </a:extLst>
          </p:cNvPr>
          <p:cNvSpPr txBox="1"/>
          <p:nvPr/>
        </p:nvSpPr>
        <p:spPr>
          <a:xfrm>
            <a:off x="552033" y="2909618"/>
            <a:ext cx="1815211" cy="230832"/>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eaLnBrk="0" hangingPunct="0">
              <a:lnSpc>
                <a:spcPts val="1800"/>
              </a:lnSpc>
            </a:pPr>
            <a:r>
              <a:rPr lang="fr-FR" b="1" dirty="0" err="1">
                <a:highlight>
                  <a:srgbClr val="808080"/>
                </a:highlight>
              </a:rPr>
              <a:t>Panning</a:t>
            </a:r>
            <a:endParaRPr lang="fr-FR" dirty="0" err="1">
              <a:highlight>
                <a:srgbClr val="808080"/>
              </a:highlight>
            </a:endParaRPr>
          </a:p>
        </p:txBody>
      </p:sp>
      <p:pic>
        <p:nvPicPr>
          <p:cNvPr id="1028" name="Picture 4" descr="https://www.esri.com/arcgis-blog/wp-content/uploads/2018/04/MobileSceneView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1766" y="2879481"/>
            <a:ext cx="7162374" cy="379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3349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1966" y="1424552"/>
            <a:ext cx="11482334" cy="2031325"/>
          </a:xfrm>
          <a:prstGeom prst="rect">
            <a:avLst/>
          </a:prstGeom>
        </p:spPr>
        <p:txBody>
          <a:bodyPr wrap="square" anchor="t">
            <a:spAutoFit/>
          </a:bodyPr>
          <a:lstStyle/>
          <a:p>
            <a:pPr lvl="0" defTabSz="914400" eaLnBrk="0" fontAlgn="base" hangingPunct="0">
              <a:spcBef>
                <a:spcPct val="0"/>
              </a:spcBef>
              <a:spcAft>
                <a:spcPct val="0"/>
              </a:spcAft>
            </a:pPr>
            <a:r>
              <a:rPr lang="fr-FR" altLang="fr-FR" dirty="0">
                <a:latin typeface="Avenir Next W01"/>
              </a:rPr>
              <a:t>La navigation souterraine n’est plus limitée aux scènes locales, dans les scènes globales vous pouvez </a:t>
            </a:r>
            <a:r>
              <a:rPr lang="fr-FR" altLang="fr-FR" b="1" dirty="0">
                <a:solidFill>
                  <a:schemeClr val="accent4"/>
                </a:solidFill>
                <a:latin typeface="Avenir Next W01"/>
              </a:rPr>
              <a:t>afficher et naviguer vers des données de sous-sol</a:t>
            </a:r>
            <a:r>
              <a:rPr lang="fr-FR" altLang="fr-FR" dirty="0">
                <a:latin typeface="Avenir Next W01"/>
              </a:rPr>
              <a:t>.</a:t>
            </a:r>
          </a:p>
          <a:p>
            <a:pPr lvl="0" defTabSz="914400" eaLnBrk="0" fontAlgn="base" hangingPunct="0">
              <a:spcBef>
                <a:spcPct val="0"/>
              </a:spcBef>
              <a:spcAft>
                <a:spcPct val="0"/>
              </a:spcAft>
            </a:pPr>
            <a:endParaRPr lang="fr-FR" altLang="fr-FR" dirty="0">
              <a:latin typeface="Avenir Next W01"/>
            </a:endParaRPr>
          </a:p>
          <a:p>
            <a:pPr lvl="0" defTabSz="914400" eaLnBrk="0" fontAlgn="base" hangingPunct="0">
              <a:spcBef>
                <a:spcPct val="0"/>
              </a:spcBef>
              <a:spcAft>
                <a:spcPct val="0"/>
              </a:spcAft>
            </a:pPr>
            <a:r>
              <a:rPr lang="fr-FR" altLang="fr-FR" b="1" dirty="0">
                <a:solidFill>
                  <a:schemeClr val="accent4"/>
                </a:solidFill>
                <a:latin typeface="Avenir Next W01"/>
              </a:rPr>
              <a:t>Le sol peut également être rendu transparent </a:t>
            </a:r>
            <a:r>
              <a:rPr lang="fr-FR" altLang="fr-FR" dirty="0">
                <a:latin typeface="Avenir Next W01"/>
              </a:rPr>
              <a:t>dans les scènes globales et locales</a:t>
            </a:r>
          </a:p>
          <a:p>
            <a:pPr lvl="0" defTabSz="914400" eaLnBrk="0" fontAlgn="base" hangingPunct="0">
              <a:spcBef>
                <a:spcPct val="0"/>
              </a:spcBef>
              <a:spcAft>
                <a:spcPct val="0"/>
              </a:spcAft>
            </a:pPr>
            <a:r>
              <a:rPr lang="fr-FR" altLang="fr-FR" dirty="0">
                <a:latin typeface="Avenir Next W01"/>
              </a:rPr>
              <a:t>La nouvelle propriété de couleur de fond permet aux utilisateurs de définir </a:t>
            </a:r>
            <a:r>
              <a:rPr lang="fr-FR" altLang="fr-FR" b="1" dirty="0">
                <a:solidFill>
                  <a:schemeClr val="accent4"/>
                </a:solidFill>
                <a:latin typeface="Avenir Next W01"/>
              </a:rPr>
              <a:t>l'affichage de la surface de la terre sous le fond de carte</a:t>
            </a:r>
            <a:r>
              <a:rPr lang="fr-FR" altLang="fr-FR" dirty="0">
                <a:latin typeface="Avenir Next W01"/>
              </a:rPr>
              <a:t>.</a:t>
            </a:r>
          </a:p>
          <a:p>
            <a:pPr lvl="0" defTabSz="914400" eaLnBrk="0" fontAlgn="base" hangingPunct="0">
              <a:spcBef>
                <a:spcPct val="0"/>
              </a:spcBef>
              <a:spcAft>
                <a:spcPct val="0"/>
              </a:spcAft>
            </a:pPr>
            <a:endParaRPr lang="fr-FR" altLang="fr-FR" dirty="0">
              <a:latin typeface="Avenir Next W01"/>
            </a:endParaRPr>
          </a:p>
        </p:txBody>
      </p:sp>
      <p:sp>
        <p:nvSpPr>
          <p:cNvPr id="11" name="Titre 1"/>
          <p:cNvSpPr>
            <a:spLocks noGrp="1"/>
          </p:cNvSpPr>
          <p:nvPr>
            <p:ph type="title"/>
          </p:nvPr>
        </p:nvSpPr>
        <p:spPr>
          <a:xfrm>
            <a:off x="685800" y="682625"/>
            <a:ext cx="10826496" cy="369332"/>
          </a:xfrm>
        </p:spPr>
        <p:txBody>
          <a:bodyPr/>
          <a:lstStyle/>
          <a:p>
            <a:r>
              <a:rPr lang="fr-FR" b="0"/>
              <a:t>API JS 4.x</a:t>
            </a:r>
            <a:endParaRPr lang="fr-FR"/>
          </a:p>
        </p:txBody>
      </p:sp>
      <p:sp>
        <p:nvSpPr>
          <p:cNvPr id="12" name="Espace réservé du texte 3"/>
          <p:cNvSpPr>
            <a:spLocks noGrp="1"/>
          </p:cNvSpPr>
          <p:nvPr>
            <p:ph type="body" sz="quarter" idx="16"/>
          </p:nvPr>
        </p:nvSpPr>
        <p:spPr>
          <a:xfrm>
            <a:off x="685800" y="1097309"/>
            <a:ext cx="10826496" cy="492443"/>
          </a:xfrm>
        </p:spPr>
        <p:txBody>
          <a:bodyPr/>
          <a:lstStyle/>
          <a:p>
            <a:r>
              <a:rPr lang="fr-FR" dirty="0"/>
              <a:t>Navigation et visualisation en sous-sol</a:t>
            </a:r>
          </a:p>
          <a:p>
            <a:endParaRPr lang="fr-FR" dirty="0"/>
          </a:p>
        </p:txBody>
      </p:sp>
      <p:sp>
        <p:nvSpPr>
          <p:cNvPr id="7" name="Espace réservé du texte 9">
            <a:extLst>
              <a:ext uri="{FF2B5EF4-FFF2-40B4-BE49-F238E27FC236}">
                <a16:creationId xmlns="" xmlns:a16="http://schemas.microsoft.com/office/drawing/2014/main" id="{206C3D38-19AA-C54E-A662-629F690B29D6}"/>
              </a:ext>
            </a:extLst>
          </p:cNvPr>
          <p:cNvSpPr>
            <a:spLocks noGrp="1"/>
          </p:cNvSpPr>
          <p:nvPr>
            <p:ph type="body" sz="quarter" idx="20"/>
          </p:nvPr>
        </p:nvSpPr>
        <p:spPr>
          <a:xfrm>
            <a:off x="911529" y="6164233"/>
            <a:ext cx="10853751" cy="861774"/>
          </a:xfrm>
        </p:spPr>
        <p:txBody>
          <a:bodyPr/>
          <a:lstStyle/>
          <a:p>
            <a:r>
              <a:rPr lang="fr-FR" dirty="0">
                <a:hlinkClick r:id="rId3"/>
              </a:rPr>
              <a:t>https://developers.arcgis.com/javascript/latest/sample-code/sceneview-underground/index.html</a:t>
            </a:r>
            <a:endParaRPr lang="fr-FR" dirty="0"/>
          </a:p>
          <a:p>
            <a:r>
              <a:rPr lang="fr-FR" i="0" dirty="0">
                <a:hlinkClick r:id="rId4"/>
              </a:rPr>
              <a:t>https</a:t>
            </a:r>
            <a:r>
              <a:rPr lang="fr-FR" i="0">
                <a:hlinkClick r:id="rId4"/>
              </a:rPr>
              <a:t>://github.com/richiecarmichael/Esri-Gamepad</a:t>
            </a:r>
            <a:endParaRPr lang="fr-FR" dirty="0"/>
          </a:p>
          <a:p>
            <a:r>
              <a:rPr lang="fr-FR" i="0">
                <a:hlinkClick r:id="rId5"/>
              </a:rPr>
              <a:t>https://github.com/sjguirim/Esri-Gamepad</a:t>
            </a:r>
            <a:endParaRPr lang="fr-FR" i="0" dirty="0"/>
          </a:p>
          <a:p>
            <a:endParaRPr lang="fr-FR" dirty="0"/>
          </a:p>
        </p:txBody>
      </p:sp>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6988" y="2876308"/>
            <a:ext cx="7915149" cy="3183048"/>
          </a:xfrm>
          <a:prstGeom prst="rect">
            <a:avLst/>
          </a:prstGeom>
        </p:spPr>
      </p:pic>
    </p:spTree>
    <p:extLst>
      <p:ext uri="{BB962C8B-B14F-4D97-AF65-F5344CB8AC3E}">
        <p14:creationId xmlns:p14="http://schemas.microsoft.com/office/powerpoint/2010/main" val="3825788795"/>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b="0"/>
              <a:t>API JS 4.x</a:t>
            </a:r>
            <a:endParaRPr lang="fr-FR"/>
          </a:p>
        </p:txBody>
      </p:sp>
      <p:sp>
        <p:nvSpPr>
          <p:cNvPr id="9" name="Espace réservé du contenu 8">
            <a:extLst>
              <a:ext uri="{FF2B5EF4-FFF2-40B4-BE49-F238E27FC236}">
                <a16:creationId xmlns="" xmlns:a16="http://schemas.microsoft.com/office/drawing/2014/main" id="{4F6175D3-4433-A644-A3CB-024E500B1626}"/>
              </a:ext>
            </a:extLst>
          </p:cNvPr>
          <p:cNvSpPr>
            <a:spLocks noGrp="1"/>
          </p:cNvSpPr>
          <p:nvPr>
            <p:ph sz="quarter" idx="18"/>
          </p:nvPr>
        </p:nvSpPr>
        <p:spPr/>
        <p:txBody>
          <a:bodyPr/>
          <a:lstStyle/>
          <a:p>
            <a:pPr marL="0" indent="0">
              <a:buNone/>
            </a:pPr>
            <a:r>
              <a:rPr lang="fr-FR" b="0" dirty="0"/>
              <a:t>Mesurer en 3D</a:t>
            </a:r>
          </a:p>
          <a:p>
            <a:pPr lvl="1"/>
            <a:r>
              <a:rPr lang="fr-FR" dirty="0">
                <a:solidFill>
                  <a:schemeClr val="accent4"/>
                </a:solidFill>
              </a:rPr>
              <a:t>Aires</a:t>
            </a:r>
          </a:p>
          <a:p>
            <a:pPr lvl="1"/>
            <a:r>
              <a:rPr lang="fr-FR" dirty="0">
                <a:solidFill>
                  <a:schemeClr val="accent4"/>
                </a:solidFill>
              </a:rPr>
              <a:t>Longueurs</a:t>
            </a:r>
          </a:p>
          <a:p>
            <a:pPr lvl="1"/>
            <a:endParaRPr lang="fr-FR" b="0" dirty="0"/>
          </a:p>
          <a:p>
            <a:pPr lvl="1"/>
            <a:endParaRPr lang="fr-FR" b="0" dirty="0"/>
          </a:p>
          <a:p>
            <a:pPr lvl="1"/>
            <a:endParaRPr lang="fr-FR" b="0" dirty="0"/>
          </a:p>
          <a:p>
            <a:pPr lvl="1"/>
            <a:endParaRPr lang="fr-FR" b="0" dirty="0"/>
          </a:p>
          <a:p>
            <a:pPr lvl="1"/>
            <a:endParaRPr lang="fr-FR" b="0" dirty="0"/>
          </a:p>
          <a:p>
            <a:pPr lvl="1"/>
            <a:endParaRPr lang="fr-FR" b="0" dirty="0"/>
          </a:p>
          <a:p>
            <a:pPr lvl="1"/>
            <a:endParaRPr lang="fr-FR" b="0" dirty="0"/>
          </a:p>
        </p:txBody>
      </p:sp>
      <p:sp>
        <p:nvSpPr>
          <p:cNvPr id="67" name="Text Placeholder 3"/>
          <p:cNvSpPr>
            <a:spLocks noGrp="1"/>
          </p:cNvSpPr>
          <p:nvPr>
            <p:ph type="body" sz="quarter" idx="16"/>
          </p:nvPr>
        </p:nvSpPr>
        <p:spPr>
          <a:xfrm>
            <a:off x="685800" y="1097309"/>
            <a:ext cx="10826496" cy="246221"/>
          </a:xfrm>
        </p:spPr>
        <p:txBody>
          <a:bodyPr/>
          <a:lstStyle/>
          <a:p>
            <a:r>
              <a:rPr lang="fr-FR"/>
              <a:t>Nouvelles capacités</a:t>
            </a:r>
          </a:p>
        </p:txBody>
      </p:sp>
      <p:sp>
        <p:nvSpPr>
          <p:cNvPr id="10" name="Espace réservé du texte 9">
            <a:extLst>
              <a:ext uri="{FF2B5EF4-FFF2-40B4-BE49-F238E27FC236}">
                <a16:creationId xmlns="" xmlns:a16="http://schemas.microsoft.com/office/drawing/2014/main" id="{206C3D38-19AA-C54E-A662-629F690B29D6}"/>
              </a:ext>
            </a:extLst>
          </p:cNvPr>
          <p:cNvSpPr>
            <a:spLocks noGrp="1"/>
          </p:cNvSpPr>
          <p:nvPr>
            <p:ph type="body" sz="quarter" idx="20"/>
          </p:nvPr>
        </p:nvSpPr>
        <p:spPr>
          <a:xfrm>
            <a:off x="1037804" y="6483757"/>
            <a:ext cx="10826496" cy="430887"/>
          </a:xfrm>
        </p:spPr>
        <p:txBody>
          <a:bodyPr/>
          <a:lstStyle/>
          <a:p>
            <a:r>
              <a:rPr lang="fr-FR" dirty="0">
                <a:hlinkClick r:id="rId3"/>
              </a:rPr>
              <a:t>https://developers.arcgis.com/javascript/latest/sample-code/widgets-measurement-3d/index.html</a:t>
            </a:r>
            <a:endParaRPr lang="fr-FR" dirty="0"/>
          </a:p>
          <a:p>
            <a:endParaRPr lang="fr-FR" dirty="0"/>
          </a:p>
        </p:txBody>
      </p:sp>
      <p:pic>
        <p:nvPicPr>
          <p:cNvPr id="6" name="Image 5">
            <a:extLst>
              <a:ext uri="{FF2B5EF4-FFF2-40B4-BE49-F238E27FC236}">
                <a16:creationId xmlns="" xmlns:a16="http://schemas.microsoft.com/office/drawing/2014/main" id="{95B700C5-E632-F249-AE5A-DF6D84DF60F4}"/>
              </a:ext>
            </a:extLst>
          </p:cNvPr>
          <p:cNvPicPr>
            <a:picLocks noChangeAspect="1"/>
          </p:cNvPicPr>
          <p:nvPr/>
        </p:nvPicPr>
        <p:blipFill>
          <a:blip r:embed="rId4"/>
          <a:stretch>
            <a:fillRect/>
          </a:stretch>
        </p:blipFill>
        <p:spPr>
          <a:xfrm>
            <a:off x="10336660" y="194798"/>
            <a:ext cx="1674481" cy="340478"/>
          </a:xfrm>
          <a:prstGeom prst="rect">
            <a:avLst/>
          </a:prstGeom>
        </p:spPr>
      </p:pic>
      <p:pic>
        <p:nvPicPr>
          <p:cNvPr id="2" name="Picture 2" descr="RÃ©sultat de recherche d'images pour &quot;mesure 3D 2D arcgis js api&quot;"/>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758348" y="2773972"/>
            <a:ext cx="6619772" cy="359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236806"/>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defPPr>
              <a:defRPr lang="en-US"/>
            </a:defPPr>
            <a:lvl1pPr algn="ctr">
              <a:lnSpc>
                <a:spcPct val="100000"/>
              </a:lnSpc>
              <a:spcBef>
                <a:spcPct val="0"/>
              </a:spcBef>
              <a:buNone/>
              <a:defRPr sz="3200" b="0">
                <a:solidFill>
                  <a:schemeClr val="accent3"/>
                </a:solidFill>
                <a:latin typeface="+mj-lt"/>
                <a:ea typeface="+mj-ea"/>
                <a:cs typeface="Arial"/>
              </a:defRPr>
            </a:lvl1pPr>
          </a:lstStyle>
          <a:p>
            <a:r>
              <a:rPr lang="fr-FR" dirty="0"/>
              <a:t>Migrer de l'API JS Google </a:t>
            </a:r>
            <a:r>
              <a:rPr lang="fr-FR" dirty="0" err="1"/>
              <a:t>Maps</a:t>
            </a:r>
            <a:r>
              <a:rPr lang="fr-FR" dirty="0"/>
              <a:t> </a:t>
            </a:r>
            <a:r>
              <a:rPr lang="fr-FR"/>
              <a:t>vers </a:t>
            </a:r>
            <a:r>
              <a:rPr lang="fr-FR"/>
              <a:t>l'ArcGIS</a:t>
            </a:r>
            <a:r>
              <a:rPr lang="fr-FR"/>
              <a:t> API for</a:t>
            </a:r>
            <a:r>
              <a:rPr lang="fr-FR"/>
              <a:t> </a:t>
            </a:r>
            <a:r>
              <a:rPr lang="fr-FR"/>
              <a:t>JavaScript</a:t>
            </a:r>
            <a:r>
              <a:rPr lang="fr-FR"/>
              <a:t> </a:t>
            </a:r>
            <a:endParaRPr lang="fr-FR" dirty="0"/>
          </a:p>
          <a:p>
            <a:r>
              <a:rPr lang="fr-FR" dirty="0"/>
              <a:t>  </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13403329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Migrer de l'API JS Google </a:t>
            </a:r>
            <a:r>
              <a:rPr lang="fr-FR" dirty="0" err="1"/>
              <a:t>Maps</a:t>
            </a:r>
            <a:r>
              <a:rPr lang="fr-FR" dirty="0"/>
              <a:t> vers l'API JS ArcGIS</a:t>
            </a:r>
          </a:p>
          <a:p>
            <a:endParaRPr lang="fr-FR" dirty="0"/>
          </a:p>
        </p:txBody>
      </p:sp>
      <p:pic>
        <p:nvPicPr>
          <p:cNvPr id="7" name="Image 6"/>
          <p:cNvPicPr>
            <a:picLocks noChangeAspect="1"/>
          </p:cNvPicPr>
          <p:nvPr/>
        </p:nvPicPr>
        <p:blipFill>
          <a:blip r:embed="rId3"/>
          <a:stretch>
            <a:fillRect/>
          </a:stretch>
        </p:blipFill>
        <p:spPr>
          <a:xfrm>
            <a:off x="1951273" y="1436776"/>
            <a:ext cx="8135176" cy="3874265"/>
          </a:xfrm>
          <a:prstGeom prst="rect">
            <a:avLst/>
          </a:prstGeom>
        </p:spPr>
      </p:pic>
      <p:sp>
        <p:nvSpPr>
          <p:cNvPr id="9" name="Rectangle 8"/>
          <p:cNvSpPr/>
          <p:nvPr/>
        </p:nvSpPr>
        <p:spPr>
          <a:xfrm>
            <a:off x="523601" y="5490169"/>
            <a:ext cx="11777296" cy="1754326"/>
          </a:xfrm>
          <a:prstGeom prst="rect">
            <a:avLst/>
          </a:prstGeom>
        </p:spPr>
        <p:txBody>
          <a:bodyPr wrap="square">
            <a:spAutoFit/>
          </a:bodyPr>
          <a:lstStyle/>
          <a:p>
            <a:r>
              <a:rPr lang="fr-FR">
                <a:hlinkClick r:id="rId4"/>
              </a:rPr>
              <a:t>https://</a:t>
            </a:r>
            <a:r>
              <a:rPr lang="fr-FR" dirty="0">
                <a:hlinkClick r:id="rId4"/>
              </a:rPr>
              <a:t>www.esri.com/arcgis-blog/products/js-api-arcgis/announcements/migrating-from-google-maps-javascript-api-to-arcgis-api-for-javascript</a:t>
            </a:r>
            <a:r>
              <a:rPr lang="fr-FR">
                <a:hlinkClick r:id="rId4"/>
              </a:rPr>
              <a:t>/</a:t>
            </a:r>
            <a:endParaRPr lang="fr-FR" dirty="0">
              <a:hlinkClick r:id="rId4"/>
            </a:endParaRPr>
          </a:p>
          <a:p>
            <a:r>
              <a:rPr lang="fr-FR">
                <a:hlinkClick r:id="rId4"/>
              </a:rPr>
              <a:t>https:// developers.arcgis.com/javascript/latest/guide/migrating-from-google-maps-to-arcgis-javascript-api</a:t>
            </a:r>
            <a:r>
              <a:rPr lang="fr-FR" dirty="0">
                <a:hlinkClick r:id="rId4"/>
              </a:rPr>
              <a:t>/</a:t>
            </a:r>
          </a:p>
          <a:p>
            <a:r>
              <a:rPr lang="fr-FR" dirty="0">
                <a:cs typeface="Arial"/>
                <a:hlinkClick r:id="rId5"/>
              </a:rPr>
              <a:t>https</a:t>
            </a:r>
            <a:r>
              <a:rPr lang="fr-FR">
                <a:cs typeface="Arial"/>
                <a:hlinkClick r:id="rId5"/>
              </a:rPr>
              <a:t>://www.arcorama.fr/2018/08/migrer-de-lapi-javascript-google-maps.html</a:t>
            </a:r>
            <a:endParaRPr lang="fr-FR" dirty="0">
              <a:cs typeface="Arial"/>
              <a:hlinkClick r:id="rId5"/>
            </a:endParaRPr>
          </a:p>
          <a:p>
            <a:endParaRPr lang="fr-FR" dirty="0">
              <a:cs typeface="Arial"/>
            </a:endParaRPr>
          </a:p>
          <a:p>
            <a:r>
              <a:rPr lang="fr-FR" u="sng">
                <a:hlinkClick r:id="rId5"/>
              </a:rPr>
              <a:t>https://www.arcorama.fr/2018/08/migrer-de-lapi-javascript-google-maps.html</a:t>
            </a:r>
            <a:endParaRPr lang="fr-FR" dirty="0"/>
          </a:p>
        </p:txBody>
      </p:sp>
    </p:spTree>
    <p:extLst>
      <p:ext uri="{BB962C8B-B14F-4D97-AF65-F5344CB8AC3E}">
        <p14:creationId xmlns:p14="http://schemas.microsoft.com/office/powerpoint/2010/main" val="400892366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D802A42-F1C5-3441-BD84-404A181CBC06}"/>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 xmlns:a16="http://schemas.microsoft.com/office/drawing/2014/main" id="{27014976-73D1-2549-97C4-0AEFB52C1A02}"/>
              </a:ext>
            </a:extLst>
          </p:cNvPr>
          <p:cNvSpPr/>
          <p:nvPr/>
        </p:nvSpPr>
        <p:spPr bwMode="auto">
          <a:xfrm>
            <a:off x="-3" y="0"/>
            <a:ext cx="12192000" cy="6858000"/>
          </a:xfrm>
          <a:prstGeom prst="rect">
            <a:avLst/>
          </a:prstGeom>
          <a:gradFill flip="none" rotWithShape="1">
            <a:gsLst>
              <a:gs pos="35000">
                <a:srgbClr val="00DFDD">
                  <a:alpha val="40000"/>
                </a:srgbClr>
              </a:gs>
              <a:gs pos="61000">
                <a:srgbClr val="00DFDD">
                  <a:alpha val="20000"/>
                </a:srgbClr>
              </a:gs>
              <a:gs pos="100000">
                <a:srgbClr val="00DFDD">
                  <a:alpha val="0"/>
                </a:srgbClr>
              </a:gs>
              <a:gs pos="0">
                <a:srgbClr val="00DFDD"/>
              </a:gs>
            </a:gsLst>
            <a:path path="circle">
              <a:fillToRect l="100000" t="100000"/>
            </a:path>
            <a:tileRect r="-100000" b="-10000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rial" charset="0"/>
              <a:ea typeface="ＭＳ Ｐゴシック" pitchFamily="16" charset="-128"/>
              <a:cs typeface="ＭＳ Ｐゴシック" pitchFamily="-97" charset="-128"/>
            </a:endParaRPr>
          </a:p>
        </p:txBody>
      </p:sp>
      <p:pic>
        <p:nvPicPr>
          <p:cNvPr id="23" name="Picture 22">
            <a:extLst>
              <a:ext uri="{FF2B5EF4-FFF2-40B4-BE49-F238E27FC236}">
                <a16:creationId xmlns="" xmlns:a16="http://schemas.microsoft.com/office/drawing/2014/main" id="{9C815773-F6C0-0148-878B-0E85412D5D22}"/>
              </a:ext>
            </a:extLst>
          </p:cNvPr>
          <p:cNvPicPr>
            <a:picLocks noChangeAspect="1"/>
          </p:cNvPicPr>
          <p:nvPr/>
        </p:nvPicPr>
        <p:blipFill rotWithShape="1">
          <a:blip r:embed="rId4">
            <a:alphaModFix amt="60000"/>
            <a:extLst>
              <a:ext uri="{BEBA8EAE-BF5A-486C-A8C5-ECC9F3942E4B}">
                <a14:imgProps xmlns:a14="http://schemas.microsoft.com/office/drawing/2010/main">
                  <a14:imgLayer>
                    <a14:imgEffect>
                      <a14:brightnessContrast bright="50000"/>
                    </a14:imgEffect>
                  </a14:imgLayer>
                </a14:imgProps>
              </a:ext>
            </a:extLst>
          </a:blip>
          <a:srcRect l="66472" t="29354"/>
          <a:stretch/>
        </p:blipFill>
        <p:spPr>
          <a:xfrm>
            <a:off x="-1" y="-1"/>
            <a:ext cx="1877239" cy="4273710"/>
          </a:xfrm>
          <a:prstGeom prst="rect">
            <a:avLst/>
          </a:prstGeom>
        </p:spPr>
      </p:pic>
      <p:pic>
        <p:nvPicPr>
          <p:cNvPr id="13" name="Picture 12">
            <a:extLst>
              <a:ext uri="{FF2B5EF4-FFF2-40B4-BE49-F238E27FC236}">
                <a16:creationId xmlns="" xmlns:a16="http://schemas.microsoft.com/office/drawing/2014/main" id="{5499764C-7072-1B4D-806D-29DF37116E55}"/>
              </a:ext>
            </a:extLst>
          </p:cNvPr>
          <p:cNvPicPr>
            <a:picLocks noChangeAspect="1"/>
          </p:cNvPicPr>
          <p:nvPr/>
        </p:nvPicPr>
        <p:blipFill rotWithShape="1">
          <a:blip r:embed="rId5">
            <a:alphaModFix amt="10000"/>
          </a:blip>
          <a:srcRect r="16105"/>
          <a:stretch/>
        </p:blipFill>
        <p:spPr>
          <a:xfrm>
            <a:off x="8213841" y="1591056"/>
            <a:ext cx="3978159" cy="5266944"/>
          </a:xfrm>
          <a:prstGeom prst="rect">
            <a:avLst/>
          </a:prstGeom>
          <a:effectLst>
            <a:outerShdw blurRad="1270000" dist="38100" dir="2700000" algn="tl" rotWithShape="0">
              <a:srgbClr val="00DFDD">
                <a:alpha val="30000"/>
              </a:srgbClr>
            </a:outerShdw>
          </a:effectLst>
        </p:spPr>
      </p:pic>
      <p:pic>
        <p:nvPicPr>
          <p:cNvPr id="14" name="Picture 13">
            <a:extLst>
              <a:ext uri="{FF2B5EF4-FFF2-40B4-BE49-F238E27FC236}">
                <a16:creationId xmlns="" xmlns:a16="http://schemas.microsoft.com/office/drawing/2014/main" id="{286281FB-9A7E-ED4A-9FEC-9B40EC147E2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2122" b="20515"/>
          <a:stretch/>
        </p:blipFill>
        <p:spPr>
          <a:xfrm>
            <a:off x="8977525" y="3016014"/>
            <a:ext cx="3214475" cy="3841986"/>
          </a:xfrm>
          <a:prstGeom prst="rect">
            <a:avLst/>
          </a:prstGeom>
        </p:spPr>
      </p:pic>
      <p:pic>
        <p:nvPicPr>
          <p:cNvPr id="19" name="Picture 18">
            <a:extLst>
              <a:ext uri="{FF2B5EF4-FFF2-40B4-BE49-F238E27FC236}">
                <a16:creationId xmlns="" xmlns:a16="http://schemas.microsoft.com/office/drawing/2014/main" id="{A9B5A653-FB70-DF40-9F40-D26C4EC88E6E}"/>
              </a:ext>
            </a:extLst>
          </p:cNvPr>
          <p:cNvPicPr>
            <a:picLocks noChangeAspect="1"/>
          </p:cNvPicPr>
          <p:nvPr/>
        </p:nvPicPr>
        <p:blipFill rotWithShape="1">
          <a:blip r:embed="rId7">
            <a:alphaModFix amt="25000"/>
          </a:blip>
          <a:srcRect l="51721" t="21184"/>
          <a:stretch/>
        </p:blipFill>
        <p:spPr>
          <a:xfrm>
            <a:off x="-3" y="-2"/>
            <a:ext cx="711967" cy="1343659"/>
          </a:xfrm>
          <a:prstGeom prst="rect">
            <a:avLst/>
          </a:prstGeom>
        </p:spPr>
      </p:pic>
      <p:sp>
        <p:nvSpPr>
          <p:cNvPr id="11" name="Title 8">
            <a:extLst>
              <a:ext uri="{FF2B5EF4-FFF2-40B4-BE49-F238E27FC236}">
                <a16:creationId xmlns="" xmlns:a16="http://schemas.microsoft.com/office/drawing/2014/main" id="{E68E3821-4AEE-41B8-BCBA-470F8C5FA261}"/>
              </a:ext>
            </a:extLst>
          </p:cNvPr>
          <p:cNvSpPr>
            <a:spLocks noGrp="1"/>
          </p:cNvSpPr>
          <p:nvPr>
            <p:ph type="title"/>
          </p:nvPr>
        </p:nvSpPr>
        <p:spPr>
          <a:xfrm>
            <a:off x="682625" y="682625"/>
            <a:ext cx="10826496" cy="430887"/>
          </a:xfrm>
        </p:spPr>
        <p:txBody>
          <a:bodyPr/>
          <a:lstStyle/>
          <a:p>
            <a:r>
              <a:rPr lang="fr-FR" sz="2800"/>
              <a:t>Plan de la présentation</a:t>
            </a:r>
          </a:p>
        </p:txBody>
      </p:sp>
      <p:sp>
        <p:nvSpPr>
          <p:cNvPr id="12" name="Content Placeholder 3">
            <a:extLst>
              <a:ext uri="{FF2B5EF4-FFF2-40B4-BE49-F238E27FC236}">
                <a16:creationId xmlns="" xmlns:a16="http://schemas.microsoft.com/office/drawing/2014/main" id="{43346B6D-D9C0-4314-860D-9933FFCC252B}"/>
              </a:ext>
            </a:extLst>
          </p:cNvPr>
          <p:cNvSpPr txBox="1">
            <a:spLocks/>
          </p:cNvSpPr>
          <p:nvPr/>
        </p:nvSpPr>
        <p:spPr>
          <a:xfrm>
            <a:off x="914400" y="1828804"/>
            <a:ext cx="10369296" cy="3980712"/>
          </a:xfrm>
          <a:prstGeom prst="rect">
            <a:avLst/>
          </a:prstGeom>
        </p:spPr>
        <p:txBody>
          <a:bodyPr anchor="t"/>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175895" indent="-175895"/>
            <a:r>
              <a:rPr lang="fr-FR" b="0" dirty="0"/>
              <a:t>Introduction</a:t>
            </a:r>
            <a:endParaRPr lang="fr-FR" dirty="0"/>
          </a:p>
          <a:p>
            <a:pPr marL="175895" indent="-175895"/>
            <a:r>
              <a:rPr lang="fr-FR" b="0" dirty="0"/>
              <a:t>Nouveautés</a:t>
            </a:r>
          </a:p>
          <a:p>
            <a:pPr marL="175895" indent="-175895"/>
            <a:r>
              <a:rPr lang="fr-FR" b="0"/>
              <a:t>Migrer</a:t>
            </a:r>
            <a:r>
              <a:rPr lang="fr-FR" b="0"/>
              <a:t> de l'API JS Google</a:t>
            </a:r>
            <a:r>
              <a:rPr lang="fr-FR" b="0"/>
              <a:t> </a:t>
            </a:r>
            <a:r>
              <a:rPr lang="fr-FR" b="0"/>
              <a:t>Maps</a:t>
            </a:r>
            <a:r>
              <a:rPr lang="fr-FR" b="0"/>
              <a:t> </a:t>
            </a:r>
            <a:r>
              <a:rPr lang="fr-FR" b="0"/>
              <a:t>vers </a:t>
            </a:r>
            <a:r>
              <a:rPr lang="fr-FR" b="0"/>
              <a:t>l'ArcGIS</a:t>
            </a:r>
            <a:r>
              <a:rPr lang="fr-FR" b="0"/>
              <a:t> API for </a:t>
            </a:r>
            <a:r>
              <a:rPr lang="fr-FR" b="0" smtClean="0"/>
              <a:t>JS</a:t>
            </a:r>
            <a:r>
              <a:rPr lang="fr-FR" b="0"/>
              <a:t> </a:t>
            </a:r>
            <a:endParaRPr lang="fr-FR" b="0"/>
          </a:p>
          <a:p>
            <a:pPr marL="175895" indent="-175895"/>
            <a:r>
              <a:rPr lang="fr-FR" b="0"/>
              <a:t>Fondamentaux </a:t>
            </a:r>
            <a:r>
              <a:rPr lang="fr-FR" b="0"/>
              <a:t>ArcGIS</a:t>
            </a:r>
            <a:r>
              <a:rPr lang="fr-FR" b="0"/>
              <a:t> API </a:t>
            </a:r>
            <a:r>
              <a:rPr lang="fr-FR" b="0"/>
              <a:t>for</a:t>
            </a:r>
            <a:r>
              <a:rPr lang="fr-FR" b="0"/>
              <a:t> JS </a:t>
            </a:r>
            <a:r>
              <a:rPr lang="fr-FR" b="0" smtClean="0"/>
              <a:t>4.x</a:t>
            </a:r>
            <a:endParaRPr lang="fr-FR" b="0" dirty="0"/>
          </a:p>
          <a:p>
            <a:pPr marL="456565" lvl="1" indent="-175895"/>
            <a:r>
              <a:rPr lang="fr-FR" b="0" dirty="0" err="1"/>
              <a:t>Layers</a:t>
            </a:r>
            <a:endParaRPr lang="fr-FR" b="0"/>
          </a:p>
          <a:p>
            <a:pPr marL="456565" lvl="1" indent="-175895"/>
            <a:r>
              <a:rPr lang="fr-FR" b="0" dirty="0"/>
              <a:t>Pattern</a:t>
            </a:r>
            <a:endParaRPr lang="fr-FR" b="0"/>
          </a:p>
          <a:p>
            <a:pPr marL="175895" indent="-175895"/>
            <a:r>
              <a:rPr lang="fr-FR" b="0"/>
              <a:t>ArcGIS</a:t>
            </a:r>
            <a:r>
              <a:rPr lang="fr-FR" b="0"/>
              <a:t> API </a:t>
            </a:r>
            <a:r>
              <a:rPr lang="fr-FR" b="0"/>
              <a:t>for</a:t>
            </a:r>
            <a:r>
              <a:rPr lang="fr-FR" b="0"/>
              <a:t> JS</a:t>
            </a:r>
            <a:r>
              <a:rPr lang="fr-FR" b="0"/>
              <a:t> </a:t>
            </a:r>
            <a:r>
              <a:rPr lang="fr-FR" b="0"/>
              <a:t> </a:t>
            </a:r>
            <a:r>
              <a:rPr lang="fr-FR" b="0" smtClean="0"/>
              <a:t>et </a:t>
            </a:r>
            <a:r>
              <a:rPr lang="fr-FR" b="0" dirty="0"/>
              <a:t>Arcade</a:t>
            </a:r>
          </a:p>
          <a:p>
            <a:pPr marL="175895" indent="-175895"/>
            <a:r>
              <a:rPr lang="fr-FR" b="0" dirty="0"/>
              <a:t>Widgets</a:t>
            </a:r>
          </a:p>
          <a:p>
            <a:pPr marL="0" indent="-175895"/>
            <a:r>
              <a:rPr lang="fr-FR" b="0"/>
              <a:t>Roadmap</a:t>
            </a:r>
            <a:endParaRPr lang="fr-FR" b="0" dirty="0"/>
          </a:p>
        </p:txBody>
      </p:sp>
      <p:pic>
        <p:nvPicPr>
          <p:cNvPr id="15" name="Image 14">
            <a:extLst>
              <a:ext uri="{FF2B5EF4-FFF2-40B4-BE49-F238E27FC236}">
                <a16:creationId xmlns="" xmlns:a16="http://schemas.microsoft.com/office/drawing/2014/main" id="{A6233860-7613-3446-82B4-F77ED95532D3}"/>
              </a:ext>
            </a:extLst>
          </p:cNvPr>
          <p:cNvPicPr>
            <a:picLocks noChangeAspect="1"/>
          </p:cNvPicPr>
          <p:nvPr/>
        </p:nvPicPr>
        <p:blipFill>
          <a:blip r:embed="rId8"/>
          <a:stretch>
            <a:fillRect/>
          </a:stretch>
        </p:blipFill>
        <p:spPr>
          <a:xfrm>
            <a:off x="10336660" y="194798"/>
            <a:ext cx="1674481" cy="340478"/>
          </a:xfrm>
          <a:prstGeom prst="rect">
            <a:avLst/>
          </a:prstGeom>
        </p:spPr>
      </p:pic>
    </p:spTree>
    <p:extLst>
      <p:ext uri="{BB962C8B-B14F-4D97-AF65-F5344CB8AC3E}">
        <p14:creationId xmlns:p14="http://schemas.microsoft.com/office/powerpoint/2010/main" val="332527640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200" b="0" dirty="0">
                <a:solidFill>
                  <a:schemeClr val="accent3"/>
                </a:solidFill>
              </a:rPr>
              <a:t>Fondamentaux de l’API 4.x  </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43651894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Fondamentaux</a:t>
            </a:r>
          </a:p>
          <a:p>
            <a:endParaRPr lang="fr-FR" dirty="0"/>
          </a:p>
        </p:txBody>
      </p:sp>
      <p:sp>
        <p:nvSpPr>
          <p:cNvPr id="5" name="Rectangle 4"/>
          <p:cNvSpPr/>
          <p:nvPr/>
        </p:nvSpPr>
        <p:spPr>
          <a:xfrm>
            <a:off x="993912" y="2017739"/>
            <a:ext cx="10326757" cy="2031325"/>
          </a:xfrm>
          <a:prstGeom prst="rect">
            <a:avLst/>
          </a:prstGeom>
        </p:spPr>
        <p:txBody>
          <a:bodyPr wrap="square">
            <a:spAutoFit/>
          </a:bodyPr>
          <a:lstStyle/>
          <a:p>
            <a:r>
              <a:rPr lang="fr-FR" dirty="0"/>
              <a:t>AMD (</a:t>
            </a:r>
            <a:r>
              <a:rPr lang="fr-FR" dirty="0" err="1"/>
              <a:t>Asynchronous</a:t>
            </a:r>
            <a:r>
              <a:rPr lang="fr-FR" dirty="0"/>
              <a:t> Module </a:t>
            </a:r>
            <a:r>
              <a:rPr lang="fr-FR" dirty="0" err="1"/>
              <a:t>Definition</a:t>
            </a:r>
            <a:r>
              <a:rPr lang="fr-FR" dirty="0"/>
              <a:t>)</a:t>
            </a:r>
          </a:p>
          <a:p>
            <a:endParaRPr lang="fr-FR" dirty="0"/>
          </a:p>
          <a:p>
            <a:r>
              <a:rPr lang="fr-FR" dirty="0"/>
              <a:t>Système de gestion de modules asynchrone :</a:t>
            </a:r>
          </a:p>
          <a:p>
            <a:endParaRPr lang="fr-FR" dirty="0"/>
          </a:p>
          <a:p>
            <a:pPr marL="285750" indent="-285750">
              <a:buFontTx/>
              <a:buChar char="-"/>
            </a:pPr>
            <a:r>
              <a:rPr lang="fr-FR" dirty="0" err="1"/>
              <a:t>require</a:t>
            </a:r>
            <a:r>
              <a:rPr lang="fr-FR" dirty="0"/>
              <a:t> : ensemble des modules requis</a:t>
            </a:r>
          </a:p>
          <a:p>
            <a:pPr marL="285750" indent="-285750">
              <a:buFontTx/>
              <a:buChar char="-"/>
            </a:pPr>
            <a:endParaRPr lang="fr-FR" dirty="0"/>
          </a:p>
          <a:p>
            <a:pPr marL="285750" indent="-285750">
              <a:buFontTx/>
              <a:buChar char="-"/>
            </a:pPr>
            <a:r>
              <a:rPr lang="fr-FR" dirty="0" err="1"/>
              <a:t>define</a:t>
            </a:r>
            <a:r>
              <a:rPr lang="fr-FR" dirty="0"/>
              <a:t> :  enregistre un nouveau module et ses dépendances à l’aide de « dojo/_base/</a:t>
            </a:r>
            <a:r>
              <a:rPr lang="fr-FR" dirty="0" err="1"/>
              <a:t>declare</a:t>
            </a:r>
            <a:r>
              <a:rPr lang="fr-FR" dirty="0"/>
              <a:t> »</a:t>
            </a:r>
          </a:p>
        </p:txBody>
      </p:sp>
    </p:spTree>
    <p:extLst>
      <p:ext uri="{BB962C8B-B14F-4D97-AF65-F5344CB8AC3E}">
        <p14:creationId xmlns:p14="http://schemas.microsoft.com/office/powerpoint/2010/main" val="201583764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Fondamentaux</a:t>
            </a:r>
          </a:p>
          <a:p>
            <a:endParaRPr lang="fr-FR"/>
          </a:p>
        </p:txBody>
      </p:sp>
      <p:sp>
        <p:nvSpPr>
          <p:cNvPr id="5" name="Espace réservé du contenu 4"/>
          <p:cNvSpPr>
            <a:spLocks noGrp="1"/>
          </p:cNvSpPr>
          <p:nvPr>
            <p:ph sz="quarter" idx="18"/>
          </p:nvPr>
        </p:nvSpPr>
        <p:spPr/>
        <p:txBody>
          <a:bodyPr/>
          <a:lstStyle/>
          <a:p>
            <a:r>
              <a:rPr lang="fr-FR" sz="1600" b="0" dirty="0"/>
              <a:t>Séparation des </a:t>
            </a:r>
            <a:r>
              <a:rPr lang="fr-FR" sz="1800" b="0" dirty="0"/>
              <a:t>concepts</a:t>
            </a:r>
          </a:p>
          <a:p>
            <a:pPr lvl="1"/>
            <a:r>
              <a:rPr lang="fr-FR" sz="1400" b="0" dirty="0" err="1"/>
              <a:t>WebMap</a:t>
            </a:r>
            <a:r>
              <a:rPr lang="fr-FR" sz="1400" b="0" dirty="0"/>
              <a:t> et </a:t>
            </a:r>
            <a:r>
              <a:rPr lang="fr-FR" sz="1400" b="0" dirty="0" err="1"/>
              <a:t>WebScene</a:t>
            </a:r>
            <a:r>
              <a:rPr lang="fr-FR" sz="1400" b="0" dirty="0"/>
              <a:t> : description</a:t>
            </a:r>
          </a:p>
          <a:p>
            <a:pPr lvl="1"/>
            <a:r>
              <a:rPr lang="fr-FR" sz="1400" b="0" dirty="0" err="1"/>
              <a:t>MapView</a:t>
            </a:r>
            <a:r>
              <a:rPr lang="fr-FR" sz="1400" b="0" dirty="0"/>
              <a:t> et </a:t>
            </a:r>
            <a:r>
              <a:rPr lang="fr-FR" sz="1400" b="0" dirty="0" err="1"/>
              <a:t>SceneView</a:t>
            </a:r>
            <a:r>
              <a:rPr lang="fr-FR" sz="1400" b="0" dirty="0"/>
              <a:t> : représentation</a:t>
            </a:r>
            <a:endParaRPr lang="fr-FR" sz="1200" b="0" dirty="0"/>
          </a:p>
          <a:p>
            <a:pPr lvl="2"/>
            <a:r>
              <a:rPr lang="fr-FR" sz="1200" b="0" dirty="0"/>
              <a:t>Séparation des moteurs 2D et 3D</a:t>
            </a:r>
          </a:p>
          <a:p>
            <a:r>
              <a:rPr lang="fr-FR" sz="1600" b="0" dirty="0" err="1"/>
              <a:t>Map</a:t>
            </a:r>
            <a:r>
              <a:rPr lang="fr-FR" sz="1600" b="0" dirty="0"/>
              <a:t> / </a:t>
            </a:r>
            <a:r>
              <a:rPr lang="fr-FR" sz="1600" b="0" dirty="0" err="1"/>
              <a:t>Scene</a:t>
            </a:r>
            <a:endParaRPr lang="fr-FR" sz="1600" b="0" dirty="0"/>
          </a:p>
          <a:p>
            <a:pPr lvl="1"/>
            <a:r>
              <a:rPr lang="en-US" sz="1400" b="0" dirty="0" err="1"/>
              <a:t>Basemap</a:t>
            </a:r>
            <a:endParaRPr lang="en-US" sz="1400" b="0" dirty="0"/>
          </a:p>
          <a:p>
            <a:pPr lvl="1"/>
            <a:r>
              <a:rPr lang="en-US" sz="1400" b="0" dirty="0"/>
              <a:t>Operational Layers</a:t>
            </a:r>
          </a:p>
          <a:p>
            <a:pPr lvl="1"/>
            <a:r>
              <a:rPr lang="en-US" sz="1400" b="0" dirty="0"/>
              <a:t>Ground</a:t>
            </a:r>
          </a:p>
          <a:p>
            <a:pPr lvl="1"/>
            <a:r>
              <a:rPr lang="en-US" sz="1400" b="0" dirty="0" err="1"/>
              <a:t>SpatialReference</a:t>
            </a:r>
            <a:endParaRPr lang="en-US" sz="1400" b="0" dirty="0"/>
          </a:p>
          <a:p>
            <a:pPr marL="283464" lvl="1" indent="0">
              <a:buNone/>
            </a:pPr>
            <a:endParaRPr lang="fr-FR" sz="1400" b="0" dirty="0"/>
          </a:p>
          <a:p>
            <a:pPr marL="0" indent="0">
              <a:buNone/>
            </a:pPr>
            <a:r>
              <a:rPr lang="fr-FR" sz="1600" b="0" dirty="0"/>
              <a:t>Même concepts que SDK </a:t>
            </a:r>
            <a:r>
              <a:rPr lang="fr-FR" sz="1600" b="0" dirty="0" err="1"/>
              <a:t>Runtime</a:t>
            </a:r>
            <a:endParaRPr lang="fr-FR" sz="1600" dirty="0"/>
          </a:p>
          <a:p>
            <a:pPr lvl="2"/>
            <a:endParaRPr lang="fr-FR" sz="1400" b="0" dirty="0"/>
          </a:p>
        </p:txBody>
      </p:sp>
      <p:sp>
        <p:nvSpPr>
          <p:cNvPr id="9" name="Rectangle 8"/>
          <p:cNvSpPr/>
          <p:nvPr/>
        </p:nvSpPr>
        <p:spPr bwMode="auto">
          <a:xfrm>
            <a:off x="7663775" y="1953774"/>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WebMap</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0" name="Rectangle 9"/>
          <p:cNvSpPr/>
          <p:nvPr/>
        </p:nvSpPr>
        <p:spPr bwMode="auto">
          <a:xfrm>
            <a:off x="8924685" y="201609"/>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View</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1" name="Rectangle 10"/>
          <p:cNvSpPr/>
          <p:nvPr/>
        </p:nvSpPr>
        <p:spPr bwMode="auto">
          <a:xfrm>
            <a:off x="7663776" y="1087500"/>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MapView</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2" name="Rectangle 11"/>
          <p:cNvSpPr/>
          <p:nvPr/>
        </p:nvSpPr>
        <p:spPr bwMode="auto">
          <a:xfrm>
            <a:off x="10315536" y="1087500"/>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SceneView</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3" name="Rectangle 12"/>
          <p:cNvSpPr/>
          <p:nvPr/>
        </p:nvSpPr>
        <p:spPr bwMode="auto">
          <a:xfrm>
            <a:off x="10317541" y="1953774"/>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WebScene</a:t>
            </a:r>
            <a:endParaRPr lang="fr-FR" sz="1400" b="1" dirty="0">
              <a:solidFill>
                <a:srgbClr val="000000"/>
              </a:solidFill>
              <a:latin typeface="Arial" charset="0"/>
              <a:ea typeface="ＭＳ Ｐゴシック" pitchFamily="16" charset="-128"/>
              <a:cs typeface="ＭＳ Ｐゴシック" pitchFamily="-97" charset="-128"/>
            </a:endParaRPr>
          </a:p>
        </p:txBody>
      </p:sp>
      <p:cxnSp>
        <p:nvCxnSpPr>
          <p:cNvPr id="14" name="Connecteur en angle 13"/>
          <p:cNvCxnSpPr>
            <a:stCxn id="11" idx="2"/>
            <a:endCxn id="9" idx="0"/>
          </p:cNvCxnSpPr>
          <p:nvPr/>
        </p:nvCxnSpPr>
        <p:spPr bwMode="auto">
          <a:xfrm rot="5400000">
            <a:off x="8303856" y="1790144"/>
            <a:ext cx="327260" cy="1"/>
          </a:xfrm>
          <a:prstGeom prst="bentConnector3">
            <a:avLst>
              <a:gd name="adj1" fmla="val 50000"/>
            </a:avLst>
          </a:prstGeom>
          <a:noFill/>
          <a:ln w="28575" cap="flat" cmpd="sng" algn="ctr">
            <a:solidFill>
              <a:srgbClr val="FF6600"/>
            </a:solidFill>
            <a:prstDash val="sysDot"/>
            <a:round/>
            <a:headEnd type="none" w="med" len="med"/>
            <a:tailEnd type="none" w="med" len="med"/>
          </a:ln>
          <a:effectLst/>
        </p:spPr>
      </p:cxnSp>
      <p:cxnSp>
        <p:nvCxnSpPr>
          <p:cNvPr id="15" name="Connecteur en angle 14"/>
          <p:cNvCxnSpPr>
            <a:stCxn id="12" idx="2"/>
            <a:endCxn id="13" idx="0"/>
          </p:cNvCxnSpPr>
          <p:nvPr/>
        </p:nvCxnSpPr>
        <p:spPr bwMode="auto">
          <a:xfrm rot="16200000" flipH="1">
            <a:off x="10956618" y="1789141"/>
            <a:ext cx="327260" cy="2005"/>
          </a:xfrm>
          <a:prstGeom prst="bentConnector3">
            <a:avLst>
              <a:gd name="adj1" fmla="val 50000"/>
            </a:avLst>
          </a:prstGeom>
          <a:noFill/>
          <a:ln w="28575" cap="flat" cmpd="sng" algn="ctr">
            <a:solidFill>
              <a:srgbClr val="FF6600"/>
            </a:solidFill>
            <a:prstDash val="sysDot"/>
            <a:round/>
            <a:headEnd type="none" w="med" len="med"/>
            <a:tailEnd type="none" w="med" len="med"/>
          </a:ln>
          <a:effectLst/>
        </p:spPr>
      </p:cxnSp>
      <p:cxnSp>
        <p:nvCxnSpPr>
          <p:cNvPr id="16" name="Connecteur en angle 15"/>
          <p:cNvCxnSpPr/>
          <p:nvPr/>
        </p:nvCxnSpPr>
        <p:spPr bwMode="auto">
          <a:xfrm rot="16200000" flipV="1">
            <a:off x="10250383" y="230210"/>
            <a:ext cx="346877" cy="1390851"/>
          </a:xfrm>
          <a:prstGeom prst="bentConnector3">
            <a:avLst>
              <a:gd name="adj1" fmla="val 50000"/>
            </a:avLst>
          </a:prstGeom>
          <a:noFill/>
          <a:ln w="25400" cap="flat" cmpd="sng" algn="ctr">
            <a:solidFill>
              <a:srgbClr val="FF7C5D"/>
            </a:solidFill>
            <a:prstDash val="solid"/>
            <a:round/>
            <a:headEnd type="none" w="med" len="med"/>
            <a:tailEnd type="arrow"/>
          </a:ln>
          <a:effectLst/>
        </p:spPr>
      </p:cxnSp>
      <p:cxnSp>
        <p:nvCxnSpPr>
          <p:cNvPr id="17" name="Connecteur en angle 16"/>
          <p:cNvCxnSpPr/>
          <p:nvPr/>
        </p:nvCxnSpPr>
        <p:spPr bwMode="auto">
          <a:xfrm rot="5400000" flipH="1" flipV="1">
            <a:off x="8924501" y="293416"/>
            <a:ext cx="346877" cy="1260909"/>
          </a:xfrm>
          <a:prstGeom prst="bentConnector3">
            <a:avLst/>
          </a:prstGeom>
          <a:noFill/>
          <a:ln w="28575" cap="flat" cmpd="sng" algn="ctr">
            <a:solidFill>
              <a:schemeClr val="accent3"/>
            </a:solidFill>
            <a:prstDash val="solid"/>
            <a:round/>
            <a:headEnd type="none" w="med" len="med"/>
            <a:tailEnd type="none" w="med" len="med"/>
          </a:ln>
          <a:effectLst/>
        </p:spPr>
      </p:cxnSp>
      <p:sp>
        <p:nvSpPr>
          <p:cNvPr id="18" name="Rectangle 17"/>
          <p:cNvSpPr/>
          <p:nvPr/>
        </p:nvSpPr>
        <p:spPr bwMode="auto">
          <a:xfrm>
            <a:off x="9030193" y="2848059"/>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Accessor</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19" name="Rectangle 18"/>
          <p:cNvSpPr/>
          <p:nvPr/>
        </p:nvSpPr>
        <p:spPr bwMode="auto">
          <a:xfrm>
            <a:off x="7804453" y="3813155"/>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Feature</a:t>
            </a:r>
            <a:endParaRPr lang="fr-FR" sz="1400" b="1" dirty="0">
              <a:solidFill>
                <a:srgbClr val="000000"/>
              </a:solidFill>
              <a:latin typeface="Arial" charset="0"/>
              <a:ea typeface="ＭＳ Ｐゴシック" pitchFamily="16" charset="-128"/>
              <a:cs typeface="ＭＳ Ｐゴシック" pitchFamily="-97" charset="-128"/>
            </a:endParaRPr>
          </a:p>
        </p:txBody>
      </p:sp>
      <p:sp>
        <p:nvSpPr>
          <p:cNvPr id="20" name="Rectangle 19"/>
          <p:cNvSpPr/>
          <p:nvPr/>
        </p:nvSpPr>
        <p:spPr bwMode="auto">
          <a:xfrm>
            <a:off x="10456213" y="3813155"/>
            <a:ext cx="1607419" cy="539014"/>
          </a:xfrm>
          <a:prstGeom prst="rect">
            <a:avLst/>
          </a:prstGeom>
          <a:solidFill>
            <a:schemeClr val="tx1"/>
          </a:solidFill>
          <a:ln w="25400">
            <a:solidFill>
              <a:schemeClr val="accent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fontAlgn="base" hangingPunct="0">
              <a:spcBef>
                <a:spcPct val="0"/>
              </a:spcBef>
              <a:spcAft>
                <a:spcPct val="0"/>
              </a:spcAft>
            </a:pPr>
            <a:r>
              <a:rPr lang="fr-FR" sz="1400" b="1" dirty="0" err="1">
                <a:solidFill>
                  <a:srgbClr val="000000"/>
                </a:solidFill>
                <a:latin typeface="Arial" charset="0"/>
                <a:ea typeface="ＭＳ Ｐゴシック" pitchFamily="16" charset="-128"/>
                <a:cs typeface="ＭＳ Ｐゴシック" pitchFamily="-97" charset="-128"/>
              </a:rPr>
              <a:t>Graphic</a:t>
            </a:r>
            <a:endParaRPr lang="fr-FR" sz="1400" b="1" dirty="0">
              <a:solidFill>
                <a:srgbClr val="000000"/>
              </a:solidFill>
              <a:latin typeface="Arial" charset="0"/>
              <a:ea typeface="ＭＳ Ｐゴシック" pitchFamily="16" charset="-128"/>
              <a:cs typeface="ＭＳ Ｐゴシック" pitchFamily="-97" charset="-128"/>
            </a:endParaRPr>
          </a:p>
        </p:txBody>
      </p:sp>
      <p:cxnSp>
        <p:nvCxnSpPr>
          <p:cNvPr id="21" name="Connecteur en angle 20"/>
          <p:cNvCxnSpPr>
            <a:stCxn id="19" idx="0"/>
            <a:endCxn id="18" idx="2"/>
          </p:cNvCxnSpPr>
          <p:nvPr/>
        </p:nvCxnSpPr>
        <p:spPr bwMode="auto">
          <a:xfrm rot="5400000" flipH="1" flipV="1">
            <a:off x="9007992" y="2987244"/>
            <a:ext cx="426082" cy="1225740"/>
          </a:xfrm>
          <a:prstGeom prst="bentConnector3">
            <a:avLst>
              <a:gd name="adj1" fmla="val 50000"/>
            </a:avLst>
          </a:prstGeom>
          <a:noFill/>
          <a:ln w="28575" cap="flat" cmpd="sng" algn="ctr">
            <a:solidFill>
              <a:schemeClr val="accent3"/>
            </a:solidFill>
            <a:prstDash val="solid"/>
            <a:round/>
            <a:headEnd type="none" w="med" len="med"/>
            <a:tailEnd type="none" w="med" len="med"/>
          </a:ln>
          <a:effectLst/>
        </p:spPr>
      </p:cxnSp>
      <p:cxnSp>
        <p:nvCxnSpPr>
          <p:cNvPr id="22" name="Connecteur en angle 21"/>
          <p:cNvCxnSpPr>
            <a:stCxn id="20" idx="0"/>
            <a:endCxn id="18" idx="2"/>
          </p:cNvCxnSpPr>
          <p:nvPr/>
        </p:nvCxnSpPr>
        <p:spPr bwMode="auto">
          <a:xfrm rot="16200000" flipV="1">
            <a:off x="10333872" y="2887104"/>
            <a:ext cx="426082" cy="1426020"/>
          </a:xfrm>
          <a:prstGeom prst="bentConnector3">
            <a:avLst>
              <a:gd name="adj1" fmla="val 50000"/>
            </a:avLst>
          </a:prstGeom>
          <a:noFill/>
          <a:ln w="28575" cap="flat" cmpd="sng" algn="ctr">
            <a:solidFill>
              <a:schemeClr val="accent3"/>
            </a:solidFill>
            <a:prstDash val="solid"/>
            <a:round/>
            <a:headEnd type="none" w="med" len="med"/>
            <a:tailEnd type="none" w="med" len="med"/>
          </a:ln>
          <a:effectLst/>
        </p:spPr>
      </p:cxnSp>
      <p:pic>
        <p:nvPicPr>
          <p:cNvPr id="28" name="Image 27"/>
          <p:cNvPicPr>
            <a:picLocks noChangeAspect="1"/>
          </p:cNvPicPr>
          <p:nvPr/>
        </p:nvPicPr>
        <p:blipFill>
          <a:blip r:embed="rId3"/>
          <a:stretch>
            <a:fillRect/>
          </a:stretch>
        </p:blipFill>
        <p:spPr>
          <a:xfrm>
            <a:off x="8315203" y="4690018"/>
            <a:ext cx="3358461" cy="1950287"/>
          </a:xfrm>
          <a:prstGeom prst="rect">
            <a:avLst/>
          </a:prstGeom>
        </p:spPr>
      </p:pic>
    </p:spTree>
    <p:extLst>
      <p:ext uri="{BB962C8B-B14F-4D97-AF65-F5344CB8AC3E}">
        <p14:creationId xmlns:p14="http://schemas.microsoft.com/office/powerpoint/2010/main" val="325532363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Fondamentaux</a:t>
            </a:r>
          </a:p>
          <a:p>
            <a:endParaRPr lang="fr-FR"/>
          </a:p>
        </p:txBody>
      </p:sp>
      <p:sp>
        <p:nvSpPr>
          <p:cNvPr id="5" name="Espace réservé du contenu 4"/>
          <p:cNvSpPr>
            <a:spLocks noGrp="1"/>
          </p:cNvSpPr>
          <p:nvPr>
            <p:ph sz="quarter" idx="18"/>
          </p:nvPr>
        </p:nvSpPr>
        <p:spPr>
          <a:xfrm>
            <a:off x="914400" y="1828800"/>
            <a:ext cx="10369296" cy="505609"/>
          </a:xfrm>
        </p:spPr>
        <p:txBody>
          <a:bodyPr/>
          <a:lstStyle/>
          <a:p>
            <a:r>
              <a:rPr lang="fr-FR" dirty="0"/>
              <a:t>La </a:t>
            </a:r>
            <a:r>
              <a:rPr lang="fr-FR" dirty="0" err="1"/>
              <a:t>map</a:t>
            </a:r>
            <a:r>
              <a:rPr lang="fr-FR" dirty="0"/>
              <a:t> et la </a:t>
            </a:r>
            <a:r>
              <a:rPr lang="fr-FR" dirty="0" err="1"/>
              <a:t>scene</a:t>
            </a:r>
            <a:r>
              <a:rPr lang="fr-FR" dirty="0"/>
              <a:t> peuvent être définies à partir d’un item portal  </a:t>
            </a:r>
          </a:p>
          <a:p>
            <a:endParaRPr lang="fr-FR" dirty="0"/>
          </a:p>
        </p:txBody>
      </p:sp>
      <p:pic>
        <p:nvPicPr>
          <p:cNvPr id="3" name="Image 2"/>
          <p:cNvPicPr>
            <a:picLocks noChangeAspect="1"/>
          </p:cNvPicPr>
          <p:nvPr/>
        </p:nvPicPr>
        <p:blipFill>
          <a:blip r:embed="rId3"/>
          <a:stretch>
            <a:fillRect/>
          </a:stretch>
        </p:blipFill>
        <p:spPr>
          <a:xfrm>
            <a:off x="5935833" y="2573457"/>
            <a:ext cx="5972713" cy="3246430"/>
          </a:xfrm>
          <a:prstGeom prst="rect">
            <a:avLst/>
          </a:prstGeom>
        </p:spPr>
      </p:pic>
      <p:pic>
        <p:nvPicPr>
          <p:cNvPr id="6" name="Image 5"/>
          <p:cNvPicPr>
            <a:picLocks noChangeAspect="1"/>
          </p:cNvPicPr>
          <p:nvPr/>
        </p:nvPicPr>
        <p:blipFill>
          <a:blip r:embed="rId4"/>
          <a:stretch>
            <a:fillRect/>
          </a:stretch>
        </p:blipFill>
        <p:spPr>
          <a:xfrm>
            <a:off x="572249" y="2413591"/>
            <a:ext cx="4393399" cy="3566161"/>
          </a:xfrm>
          <a:prstGeom prst="rect">
            <a:avLst/>
          </a:prstGeom>
        </p:spPr>
      </p:pic>
    </p:spTree>
    <p:extLst>
      <p:ext uri="{BB962C8B-B14F-4D97-AF65-F5344CB8AC3E}">
        <p14:creationId xmlns:p14="http://schemas.microsoft.com/office/powerpoint/2010/main" val="346175949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Fondamentaux</a:t>
            </a:r>
          </a:p>
          <a:p>
            <a:endParaRPr lang="fr-FR"/>
          </a:p>
        </p:txBody>
      </p:sp>
      <p:sp>
        <p:nvSpPr>
          <p:cNvPr id="5" name="Espace réservé du contenu 4"/>
          <p:cNvSpPr>
            <a:spLocks noGrp="1"/>
          </p:cNvSpPr>
          <p:nvPr>
            <p:ph sz="quarter" idx="18"/>
          </p:nvPr>
        </p:nvSpPr>
        <p:spPr>
          <a:xfrm>
            <a:off x="685800" y="1640074"/>
            <a:ext cx="7061752" cy="3429000"/>
          </a:xfrm>
        </p:spPr>
        <p:txBody>
          <a:bodyPr/>
          <a:lstStyle/>
          <a:p>
            <a:r>
              <a:rPr lang="fr-FR"/>
              <a:t>Couches supportées :</a:t>
            </a:r>
          </a:p>
        </p:txBody>
      </p:sp>
      <p:sp>
        <p:nvSpPr>
          <p:cNvPr id="9" name="Rectangle 8"/>
          <p:cNvSpPr/>
          <p:nvPr/>
        </p:nvSpPr>
        <p:spPr>
          <a:xfrm>
            <a:off x="905290" y="2197918"/>
            <a:ext cx="6096000" cy="3416320"/>
          </a:xfrm>
          <a:prstGeom prst="rect">
            <a:avLst/>
          </a:prstGeom>
        </p:spPr>
        <p:txBody>
          <a:bodyPr>
            <a:spAutoFit/>
          </a:bodyPr>
          <a:lstStyle/>
          <a:p>
            <a:pPr lvl="0" defTabSz="914400" eaLnBrk="0" fontAlgn="base" hangingPunct="0">
              <a:spcBef>
                <a:spcPct val="0"/>
              </a:spcBef>
              <a:spcAft>
                <a:spcPct val="0"/>
              </a:spcAft>
            </a:pPr>
            <a:r>
              <a:rPr lang="fr-FR" b="1" u="sng" dirty="0"/>
              <a:t>2D </a:t>
            </a:r>
            <a:r>
              <a:rPr lang="fr-FR" b="1" u="sng" dirty="0" err="1"/>
              <a:t>Layers</a:t>
            </a:r>
            <a:r>
              <a:rPr lang="fr-FR" b="1" u="sng" dirty="0"/>
              <a:t> :</a:t>
            </a:r>
          </a:p>
          <a:p>
            <a:pPr lvl="0" defTabSz="914400" eaLnBrk="0" fontAlgn="base" hangingPunct="0">
              <a:spcBef>
                <a:spcPct val="0"/>
              </a:spcBef>
              <a:spcAft>
                <a:spcPct val="0"/>
              </a:spcAft>
            </a:pPr>
            <a:r>
              <a:rPr lang="fr-FR" b="1" dirty="0" err="1">
                <a:solidFill>
                  <a:schemeClr val="accent2">
                    <a:lumMod val="60000"/>
                    <a:lumOff val="40000"/>
                  </a:schemeClr>
                </a:solidFill>
              </a:rPr>
              <a:t>BaseDynamicLayer</a:t>
            </a:r>
            <a:r>
              <a:rPr lang="fr-FR" b="1" dirty="0">
                <a:solidFill>
                  <a:schemeClr val="accent2">
                    <a:lumMod val="60000"/>
                    <a:lumOff val="40000"/>
                  </a:schemeClr>
                </a:solidFill>
              </a:rPr>
              <a:t> (4.4)</a:t>
            </a:r>
          </a:p>
          <a:p>
            <a:pPr lvl="0" defTabSz="914400" eaLnBrk="0" fontAlgn="base" hangingPunct="0">
              <a:spcBef>
                <a:spcPct val="0"/>
              </a:spcBef>
              <a:spcAft>
                <a:spcPct val="0"/>
              </a:spcAft>
            </a:pPr>
            <a:r>
              <a:rPr lang="fr-FR" dirty="0" err="1"/>
              <a:t>GeoRSSLayer</a:t>
            </a:r>
            <a:endParaRPr lang="fr-FR" dirty="0"/>
          </a:p>
          <a:p>
            <a:pPr defTabSz="914400" eaLnBrk="0" fontAlgn="base" hangingPunct="0">
              <a:spcBef>
                <a:spcPct val="0"/>
              </a:spcBef>
              <a:spcAft>
                <a:spcPct val="0"/>
              </a:spcAft>
            </a:pPr>
            <a:r>
              <a:rPr lang="fr-FR" b="1" dirty="0" err="1">
                <a:solidFill>
                  <a:schemeClr val="accent2">
                    <a:lumMod val="60000"/>
                    <a:lumOff val="40000"/>
                  </a:schemeClr>
                </a:solidFill>
              </a:rPr>
              <a:t>KMLLayerLayer</a:t>
            </a:r>
            <a:r>
              <a:rPr lang="fr-FR" b="1" dirty="0">
                <a:solidFill>
                  <a:schemeClr val="accent2">
                    <a:lumMod val="60000"/>
                    <a:lumOff val="40000"/>
                  </a:schemeClr>
                </a:solidFill>
              </a:rPr>
              <a:t> (4.5)</a:t>
            </a:r>
          </a:p>
          <a:p>
            <a:pPr lvl="0" defTabSz="914400" eaLnBrk="0" fontAlgn="base" hangingPunct="0">
              <a:spcBef>
                <a:spcPct val="0"/>
              </a:spcBef>
              <a:spcAft>
                <a:spcPct val="0"/>
              </a:spcAft>
            </a:pPr>
            <a:endParaRPr lang="fr-FR" dirty="0"/>
          </a:p>
          <a:p>
            <a:pPr lvl="0" defTabSz="914400" eaLnBrk="0" fontAlgn="base" hangingPunct="0">
              <a:spcBef>
                <a:spcPct val="0"/>
              </a:spcBef>
              <a:spcAft>
                <a:spcPct val="0"/>
              </a:spcAft>
            </a:pPr>
            <a:r>
              <a:rPr lang="fr-FR" b="1" u="sng" dirty="0"/>
              <a:t>3D </a:t>
            </a:r>
            <a:r>
              <a:rPr lang="fr-FR" b="1" u="sng" dirty="0" err="1"/>
              <a:t>Layers</a:t>
            </a:r>
            <a:endParaRPr lang="fr-FR" b="1" u="sng" dirty="0"/>
          </a:p>
          <a:p>
            <a:pPr defTabSz="914400" eaLnBrk="0" fontAlgn="base" hangingPunct="0">
              <a:spcBef>
                <a:spcPct val="0"/>
              </a:spcBef>
              <a:spcAft>
                <a:spcPct val="0"/>
              </a:spcAft>
            </a:pPr>
            <a:r>
              <a:rPr lang="fr-FR" b="1" dirty="0" err="1">
                <a:solidFill>
                  <a:schemeClr val="accent2">
                    <a:lumMod val="60000"/>
                    <a:lumOff val="40000"/>
                  </a:schemeClr>
                </a:solidFill>
              </a:rPr>
              <a:t>BaseElevationLayer</a:t>
            </a:r>
            <a:r>
              <a:rPr lang="fr-FR" b="1" dirty="0">
                <a:solidFill>
                  <a:schemeClr val="accent2">
                    <a:lumMod val="60000"/>
                    <a:lumOff val="40000"/>
                  </a:schemeClr>
                </a:solidFill>
              </a:rPr>
              <a:t>(4.4)</a:t>
            </a:r>
          </a:p>
          <a:p>
            <a:pPr lvl="0" defTabSz="914400" eaLnBrk="0" fontAlgn="base" hangingPunct="0">
              <a:spcBef>
                <a:spcPct val="0"/>
              </a:spcBef>
              <a:spcAft>
                <a:spcPct val="0"/>
              </a:spcAft>
            </a:pPr>
            <a:r>
              <a:rPr lang="fr-FR" dirty="0" err="1"/>
              <a:t>ElevationLayer</a:t>
            </a:r>
            <a:endParaRPr lang="fr-FR" dirty="0"/>
          </a:p>
          <a:p>
            <a:pPr defTabSz="914400" eaLnBrk="0" fontAlgn="base" hangingPunct="0">
              <a:spcBef>
                <a:spcPct val="0"/>
              </a:spcBef>
              <a:spcAft>
                <a:spcPct val="0"/>
              </a:spcAft>
            </a:pPr>
            <a:r>
              <a:rPr lang="fr-FR" dirty="0" err="1"/>
              <a:t>IntegratedMeshLayer</a:t>
            </a:r>
            <a:endParaRPr lang="fr-FR" dirty="0"/>
          </a:p>
          <a:p>
            <a:pPr defTabSz="914400" eaLnBrk="0" fontAlgn="base" hangingPunct="0">
              <a:spcBef>
                <a:spcPct val="0"/>
              </a:spcBef>
              <a:spcAft>
                <a:spcPct val="0"/>
              </a:spcAft>
            </a:pPr>
            <a:r>
              <a:rPr lang="fr-FR" dirty="0" err="1"/>
              <a:t>PointCloudLayer</a:t>
            </a:r>
            <a:endParaRPr lang="fr-FR" dirty="0"/>
          </a:p>
          <a:p>
            <a:pPr defTabSz="914400" eaLnBrk="0" fontAlgn="base" hangingPunct="0">
              <a:spcBef>
                <a:spcPct val="0"/>
              </a:spcBef>
              <a:spcAft>
                <a:spcPct val="0"/>
              </a:spcAft>
            </a:pPr>
            <a:r>
              <a:rPr lang="fr-FR" dirty="0" err="1"/>
              <a:t>SceneLayer</a:t>
            </a:r>
            <a:endParaRPr lang="fr-FR" dirty="0"/>
          </a:p>
          <a:p>
            <a:pPr defTabSz="914400" eaLnBrk="0" fontAlgn="base" hangingPunct="0">
              <a:spcBef>
                <a:spcPct val="0"/>
              </a:spcBef>
              <a:spcAft>
                <a:spcPct val="0"/>
              </a:spcAft>
            </a:pPr>
            <a:endParaRPr lang="fr-FR" dirty="0"/>
          </a:p>
        </p:txBody>
      </p:sp>
      <p:sp>
        <p:nvSpPr>
          <p:cNvPr id="3" name="Rectangle 2"/>
          <p:cNvSpPr/>
          <p:nvPr/>
        </p:nvSpPr>
        <p:spPr>
          <a:xfrm>
            <a:off x="5103329" y="1899743"/>
            <a:ext cx="6096000" cy="4801314"/>
          </a:xfrm>
          <a:prstGeom prst="rect">
            <a:avLst/>
          </a:prstGeom>
        </p:spPr>
        <p:txBody>
          <a:bodyPr>
            <a:spAutoFit/>
          </a:bodyPr>
          <a:lstStyle/>
          <a:p>
            <a:pPr lvl="0" defTabSz="914400" eaLnBrk="0" fontAlgn="base" hangingPunct="0">
              <a:spcBef>
                <a:spcPct val="0"/>
              </a:spcBef>
              <a:spcAft>
                <a:spcPct val="0"/>
              </a:spcAft>
            </a:pPr>
            <a:r>
              <a:rPr lang="fr-FR" b="1" dirty="0"/>
              <a:t>2D/3D </a:t>
            </a:r>
            <a:r>
              <a:rPr lang="fr-FR" b="1" dirty="0" err="1"/>
              <a:t>Layers</a:t>
            </a:r>
            <a:endParaRPr lang="fr-FR" b="1" dirty="0">
              <a:hlinkClick r:id="rId3"/>
            </a:endParaRPr>
          </a:p>
          <a:p>
            <a:pPr lvl="0" defTabSz="914400" eaLnBrk="0" fontAlgn="base" hangingPunct="0">
              <a:spcBef>
                <a:spcPct val="0"/>
              </a:spcBef>
              <a:spcAft>
                <a:spcPct val="0"/>
              </a:spcAft>
            </a:pPr>
            <a:r>
              <a:rPr lang="fr-FR" b="1" dirty="0" err="1">
                <a:solidFill>
                  <a:schemeClr val="accent2">
                    <a:lumMod val="60000"/>
                    <a:lumOff val="40000"/>
                  </a:schemeClr>
                </a:solidFill>
              </a:rPr>
              <a:t>BaseTileLayer</a:t>
            </a:r>
            <a:r>
              <a:rPr lang="fr-FR" b="1" dirty="0">
                <a:solidFill>
                  <a:schemeClr val="accent2">
                    <a:lumMod val="60000"/>
                    <a:lumOff val="40000"/>
                  </a:schemeClr>
                </a:solidFill>
              </a:rPr>
              <a:t> (4.4)</a:t>
            </a:r>
          </a:p>
          <a:p>
            <a:pPr lvl="0" defTabSz="914400" eaLnBrk="0" fontAlgn="base" hangingPunct="0">
              <a:spcBef>
                <a:spcPct val="0"/>
              </a:spcBef>
              <a:spcAft>
                <a:spcPct val="0"/>
              </a:spcAft>
            </a:pPr>
            <a:r>
              <a:rPr lang="fr-FR" b="1" dirty="0" err="1">
                <a:solidFill>
                  <a:schemeClr val="accent2">
                    <a:lumMod val="60000"/>
                    <a:lumOff val="40000"/>
                  </a:schemeClr>
                </a:solidFill>
              </a:rPr>
              <a:t>BingMapsLayer</a:t>
            </a:r>
            <a:r>
              <a:rPr lang="fr-FR" b="1" dirty="0">
                <a:solidFill>
                  <a:schemeClr val="accent2">
                    <a:lumMod val="60000"/>
                    <a:lumOff val="40000"/>
                  </a:schemeClr>
                </a:solidFill>
              </a:rPr>
              <a:t> (4.8)</a:t>
            </a:r>
          </a:p>
          <a:p>
            <a:pPr defTabSz="914400" eaLnBrk="0" fontAlgn="base" hangingPunct="0">
              <a:spcBef>
                <a:spcPct val="0"/>
              </a:spcBef>
              <a:spcAft>
                <a:spcPct val="0"/>
              </a:spcAft>
            </a:pPr>
            <a:r>
              <a:rPr lang="fr-FR" dirty="0" err="1"/>
              <a:t>WebTileLayer</a:t>
            </a:r>
            <a:endParaRPr lang="fr-FR" dirty="0"/>
          </a:p>
          <a:p>
            <a:pPr defTabSz="914400" eaLnBrk="0" fontAlgn="base" hangingPunct="0">
              <a:spcBef>
                <a:spcPct val="0"/>
              </a:spcBef>
              <a:spcAft>
                <a:spcPct val="0"/>
              </a:spcAft>
            </a:pPr>
            <a:r>
              <a:rPr lang="fr-FR" dirty="0" err="1"/>
              <a:t>OpenStreetMapLayer</a:t>
            </a:r>
            <a:endParaRPr lang="fr-FR" dirty="0"/>
          </a:p>
          <a:p>
            <a:pPr lvl="0" defTabSz="914400" eaLnBrk="0" fontAlgn="base" hangingPunct="0">
              <a:spcBef>
                <a:spcPct val="0"/>
              </a:spcBef>
              <a:spcAft>
                <a:spcPct val="0"/>
              </a:spcAft>
            </a:pPr>
            <a:r>
              <a:rPr lang="fr-FR" dirty="0" err="1"/>
              <a:t>CSVLayer</a:t>
            </a:r>
            <a:endParaRPr lang="fr-FR" dirty="0"/>
          </a:p>
          <a:p>
            <a:pPr lvl="0" defTabSz="914400" eaLnBrk="0" fontAlgn="base" hangingPunct="0">
              <a:spcBef>
                <a:spcPct val="0"/>
              </a:spcBef>
              <a:spcAft>
                <a:spcPct val="0"/>
              </a:spcAft>
            </a:pPr>
            <a:r>
              <a:rPr lang="fr-FR" dirty="0"/>
              <a:t>FeatureLayer</a:t>
            </a:r>
          </a:p>
          <a:p>
            <a:pPr lvl="0" defTabSz="914400" eaLnBrk="0" fontAlgn="base" hangingPunct="0">
              <a:spcBef>
                <a:spcPct val="0"/>
              </a:spcBef>
              <a:spcAft>
                <a:spcPct val="0"/>
              </a:spcAft>
            </a:pPr>
            <a:r>
              <a:rPr lang="fr-FR" dirty="0" err="1"/>
              <a:t>GraphicsLayer</a:t>
            </a:r>
            <a:endParaRPr lang="fr-FR" dirty="0"/>
          </a:p>
          <a:p>
            <a:pPr lvl="0" defTabSz="914400" eaLnBrk="0" fontAlgn="base" hangingPunct="0">
              <a:spcBef>
                <a:spcPct val="0"/>
              </a:spcBef>
              <a:spcAft>
                <a:spcPct val="0"/>
              </a:spcAft>
            </a:pPr>
            <a:r>
              <a:rPr lang="fr-FR" dirty="0" err="1"/>
              <a:t>GroupLayer</a:t>
            </a:r>
            <a:endParaRPr lang="fr-FR" dirty="0"/>
          </a:p>
          <a:p>
            <a:pPr lvl="0" defTabSz="914400" eaLnBrk="0" fontAlgn="base" hangingPunct="0">
              <a:spcBef>
                <a:spcPct val="0"/>
              </a:spcBef>
              <a:spcAft>
                <a:spcPct val="0"/>
              </a:spcAft>
            </a:pPr>
            <a:r>
              <a:rPr lang="fr-FR" dirty="0" err="1"/>
              <a:t>ImageryLayer</a:t>
            </a:r>
            <a:endParaRPr lang="fr-FR" dirty="0"/>
          </a:p>
          <a:p>
            <a:pPr defTabSz="914400" eaLnBrk="0" fontAlgn="base" hangingPunct="0">
              <a:spcBef>
                <a:spcPct val="0"/>
              </a:spcBef>
              <a:spcAft>
                <a:spcPct val="0"/>
              </a:spcAft>
            </a:pPr>
            <a:r>
              <a:rPr lang="fr-FR" dirty="0" err="1"/>
              <a:t>MapImageLayer</a:t>
            </a:r>
            <a:endParaRPr lang="fr-FR" dirty="0"/>
          </a:p>
          <a:p>
            <a:pPr defTabSz="914400" eaLnBrk="0" fontAlgn="base" hangingPunct="0">
              <a:spcBef>
                <a:spcPct val="0"/>
              </a:spcBef>
              <a:spcAft>
                <a:spcPct val="0"/>
              </a:spcAft>
            </a:pPr>
            <a:r>
              <a:rPr lang="fr-FR" dirty="0" err="1"/>
              <a:t>StreamLayer</a:t>
            </a:r>
            <a:endParaRPr lang="fr-FR" dirty="0"/>
          </a:p>
          <a:p>
            <a:pPr defTabSz="914400" eaLnBrk="0" fontAlgn="base" hangingPunct="0">
              <a:spcBef>
                <a:spcPct val="0"/>
              </a:spcBef>
              <a:spcAft>
                <a:spcPct val="0"/>
              </a:spcAft>
            </a:pPr>
            <a:r>
              <a:rPr lang="fr-FR" dirty="0" err="1"/>
              <a:t>TileLayer</a:t>
            </a:r>
            <a:endParaRPr lang="fr-FR" dirty="0"/>
          </a:p>
          <a:p>
            <a:pPr defTabSz="914400" eaLnBrk="0" fontAlgn="base" hangingPunct="0">
              <a:spcBef>
                <a:spcPct val="0"/>
              </a:spcBef>
              <a:spcAft>
                <a:spcPct val="0"/>
              </a:spcAft>
            </a:pPr>
            <a:r>
              <a:rPr lang="fr-FR" dirty="0" err="1"/>
              <a:t>VectorTileLayer</a:t>
            </a:r>
            <a:endParaRPr lang="fr-FR" dirty="0"/>
          </a:p>
          <a:p>
            <a:pPr defTabSz="914400" eaLnBrk="0" fontAlgn="base" hangingPunct="0">
              <a:spcBef>
                <a:spcPct val="0"/>
              </a:spcBef>
              <a:spcAft>
                <a:spcPct val="0"/>
              </a:spcAft>
            </a:pPr>
            <a:r>
              <a:rPr lang="fr-FR" b="1" dirty="0" err="1">
                <a:solidFill>
                  <a:schemeClr val="accent2">
                    <a:lumMod val="60000"/>
                    <a:lumOff val="40000"/>
                  </a:schemeClr>
                </a:solidFill>
              </a:rPr>
              <a:t>MapNotesLayer</a:t>
            </a:r>
            <a:r>
              <a:rPr lang="fr-FR" b="1" dirty="0">
                <a:solidFill>
                  <a:schemeClr val="accent2">
                    <a:lumMod val="60000"/>
                    <a:lumOff val="40000"/>
                  </a:schemeClr>
                </a:solidFill>
              </a:rPr>
              <a:t> (4.4)</a:t>
            </a:r>
            <a:endParaRPr lang="fr-FR" b="1" dirty="0">
              <a:solidFill>
                <a:schemeClr val="accent2">
                  <a:lumMod val="60000"/>
                  <a:lumOff val="40000"/>
                </a:schemeClr>
              </a:solidFill>
              <a:hlinkClick r:id="rId4"/>
            </a:endParaRPr>
          </a:p>
          <a:p>
            <a:pPr defTabSz="914400" eaLnBrk="0" fontAlgn="base" hangingPunct="0">
              <a:spcBef>
                <a:spcPct val="0"/>
              </a:spcBef>
              <a:spcAft>
                <a:spcPct val="0"/>
              </a:spcAft>
            </a:pPr>
            <a:r>
              <a:rPr lang="fr-FR" b="1" dirty="0" err="1">
                <a:solidFill>
                  <a:schemeClr val="accent2">
                    <a:lumMod val="60000"/>
                    <a:lumOff val="40000"/>
                  </a:schemeClr>
                </a:solidFill>
              </a:rPr>
              <a:t>WMSLayer</a:t>
            </a:r>
            <a:r>
              <a:rPr lang="fr-FR" b="1" dirty="0">
                <a:solidFill>
                  <a:schemeClr val="accent2">
                    <a:lumMod val="60000"/>
                    <a:lumOff val="40000"/>
                  </a:schemeClr>
                </a:solidFill>
              </a:rPr>
              <a:t> (4.4)</a:t>
            </a:r>
          </a:p>
          <a:p>
            <a:pPr lvl="0" defTabSz="914400" eaLnBrk="0" fontAlgn="base" hangingPunct="0">
              <a:spcBef>
                <a:spcPct val="0"/>
              </a:spcBef>
              <a:spcAft>
                <a:spcPct val="0"/>
              </a:spcAft>
            </a:pPr>
            <a:r>
              <a:rPr lang="fr-FR" b="1" dirty="0" err="1">
                <a:solidFill>
                  <a:schemeClr val="accent2">
                    <a:lumMod val="60000"/>
                    <a:lumOff val="40000"/>
                  </a:schemeClr>
                </a:solidFill>
              </a:rPr>
              <a:t>WMTSLayer</a:t>
            </a:r>
            <a:r>
              <a:rPr lang="fr-FR" b="1" dirty="0">
                <a:solidFill>
                  <a:schemeClr val="accent2">
                    <a:lumMod val="60000"/>
                    <a:lumOff val="40000"/>
                  </a:schemeClr>
                </a:solidFill>
              </a:rPr>
              <a:t> (4.4) </a:t>
            </a:r>
            <a:endParaRPr lang="fr-FR" altLang="fr-FR" sz="700" b="1" dirty="0">
              <a:solidFill>
                <a:schemeClr val="accent2">
                  <a:lumMod val="60000"/>
                  <a:lumOff val="40000"/>
                </a:schemeClr>
              </a:solidFill>
            </a:endParaRPr>
          </a:p>
        </p:txBody>
      </p:sp>
    </p:spTree>
    <p:extLst>
      <p:ext uri="{BB962C8B-B14F-4D97-AF65-F5344CB8AC3E}">
        <p14:creationId xmlns:p14="http://schemas.microsoft.com/office/powerpoint/2010/main" val="1908852004"/>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Fondamentaux</a:t>
            </a:r>
          </a:p>
          <a:p>
            <a:endParaRPr lang="fr-FR"/>
          </a:p>
        </p:txBody>
      </p:sp>
      <p:sp>
        <p:nvSpPr>
          <p:cNvPr id="10" name="Espace réservé du contenu 4"/>
          <p:cNvSpPr>
            <a:spLocks noGrp="1"/>
          </p:cNvSpPr>
          <p:nvPr>
            <p:ph sz="quarter" idx="18"/>
          </p:nvPr>
        </p:nvSpPr>
        <p:spPr>
          <a:xfrm>
            <a:off x="545123" y="1937047"/>
            <a:ext cx="10369296" cy="3429000"/>
          </a:xfrm>
        </p:spPr>
        <p:txBody>
          <a:bodyPr/>
          <a:lstStyle/>
          <a:p>
            <a:pPr lvl="0" defTabSz="914400" eaLnBrk="0" fontAlgn="base" hangingPunct="0">
              <a:spcBef>
                <a:spcPct val="0"/>
              </a:spcBef>
              <a:spcAft>
                <a:spcPct val="0"/>
              </a:spcAft>
            </a:pPr>
            <a:r>
              <a:rPr lang="fr-FR" sz="1600" b="0" dirty="0" err="1"/>
              <a:t>Basemap</a:t>
            </a:r>
            <a:r>
              <a:rPr lang="fr-FR" sz="1600" b="0" dirty="0"/>
              <a:t> et Ground donnent le </a:t>
            </a:r>
            <a:r>
              <a:rPr lang="fr-FR" sz="1600" dirty="0">
                <a:solidFill>
                  <a:schemeClr val="accent4"/>
                </a:solidFill>
              </a:rPr>
              <a:t>contexte des couches Opérationnelles</a:t>
            </a:r>
          </a:p>
          <a:p>
            <a:pPr lvl="0" defTabSz="914400" eaLnBrk="0" fontAlgn="base" hangingPunct="0">
              <a:spcBef>
                <a:spcPct val="0"/>
              </a:spcBef>
              <a:spcAft>
                <a:spcPct val="0"/>
              </a:spcAft>
            </a:pPr>
            <a:endParaRPr lang="fr-FR" sz="1600" b="0" dirty="0"/>
          </a:p>
          <a:p>
            <a:pPr lvl="0" defTabSz="914400" eaLnBrk="0" fontAlgn="base" hangingPunct="0">
              <a:spcBef>
                <a:spcPct val="0"/>
              </a:spcBef>
              <a:spcAft>
                <a:spcPct val="0"/>
              </a:spcAft>
            </a:pPr>
            <a:r>
              <a:rPr lang="fr-FR" sz="1600" b="0" dirty="0" err="1"/>
              <a:t>Basemap</a:t>
            </a:r>
            <a:r>
              <a:rPr lang="fr-FR" sz="1600" b="0" dirty="0"/>
              <a:t>  et Ground  défini par :</a:t>
            </a:r>
          </a:p>
          <a:p>
            <a:pPr marL="566737" lvl="1" indent="-285750" defTabSz="914400" eaLnBrk="0" fontAlgn="base" hangingPunct="0">
              <a:spcBef>
                <a:spcPct val="0"/>
              </a:spcBef>
              <a:spcAft>
                <a:spcPct val="0"/>
              </a:spcAft>
              <a:buFontTx/>
              <a:buChar char="-"/>
            </a:pPr>
            <a:r>
              <a:rPr lang="fr-FR" sz="1400" dirty="0" err="1">
                <a:solidFill>
                  <a:schemeClr val="accent4"/>
                </a:solidFill>
              </a:rPr>
              <a:t>Well</a:t>
            </a:r>
            <a:r>
              <a:rPr lang="fr-FR" sz="1400" dirty="0">
                <a:solidFill>
                  <a:schemeClr val="accent4"/>
                </a:solidFill>
              </a:rPr>
              <a:t>-Know ID</a:t>
            </a:r>
          </a:p>
          <a:p>
            <a:pPr marL="566737" lvl="1" indent="-285750" defTabSz="914400" eaLnBrk="0" fontAlgn="base" hangingPunct="0">
              <a:spcBef>
                <a:spcPct val="0"/>
              </a:spcBef>
              <a:spcAft>
                <a:spcPct val="0"/>
              </a:spcAft>
              <a:buFontTx/>
              <a:buChar char="-"/>
            </a:pPr>
            <a:r>
              <a:rPr lang="fr-FR" sz="1400" dirty="0">
                <a:solidFill>
                  <a:schemeClr val="accent4"/>
                </a:solidFill>
              </a:rPr>
              <a:t>Un item de la plateforme</a:t>
            </a:r>
            <a:endParaRPr lang="en-US" sz="1400" dirty="0">
              <a:solidFill>
                <a:schemeClr val="accent4"/>
              </a:solidFill>
            </a:endParaRPr>
          </a:p>
          <a:p>
            <a:pPr lvl="0" defTabSz="914400" eaLnBrk="0" fontAlgn="base" hangingPunct="0">
              <a:spcBef>
                <a:spcPct val="0"/>
              </a:spcBef>
              <a:spcAft>
                <a:spcPct val="0"/>
              </a:spcAft>
            </a:pPr>
            <a:endParaRPr lang="fr-FR" sz="1600" dirty="0"/>
          </a:p>
          <a:p>
            <a:pPr lvl="2"/>
            <a:endParaRPr lang="fr-FR" sz="1400" b="0" dirty="0"/>
          </a:p>
        </p:txBody>
      </p:sp>
      <p:pic>
        <p:nvPicPr>
          <p:cNvPr id="8" name="Image 7"/>
          <p:cNvPicPr>
            <a:picLocks noChangeAspect="1"/>
          </p:cNvPicPr>
          <p:nvPr/>
        </p:nvPicPr>
        <p:blipFill>
          <a:blip r:embed="rId3"/>
          <a:stretch>
            <a:fillRect/>
          </a:stretch>
        </p:blipFill>
        <p:spPr>
          <a:xfrm>
            <a:off x="3851031" y="3498353"/>
            <a:ext cx="7614138" cy="2518485"/>
          </a:xfrm>
          <a:prstGeom prst="rect">
            <a:avLst/>
          </a:prstGeom>
        </p:spPr>
      </p:pic>
    </p:spTree>
    <p:extLst>
      <p:ext uri="{BB962C8B-B14F-4D97-AF65-F5344CB8AC3E}">
        <p14:creationId xmlns:p14="http://schemas.microsoft.com/office/powerpoint/2010/main" val="2334281219"/>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sp>
        <p:nvSpPr>
          <p:cNvPr id="3" name="Rectangle 2"/>
          <p:cNvSpPr/>
          <p:nvPr/>
        </p:nvSpPr>
        <p:spPr>
          <a:xfrm>
            <a:off x="813080" y="1220419"/>
            <a:ext cx="7979562" cy="3970318"/>
          </a:xfrm>
          <a:prstGeom prst="rect">
            <a:avLst/>
          </a:prstGeom>
        </p:spPr>
        <p:txBody>
          <a:bodyPr wrap="square">
            <a:spAutoFit/>
          </a:bodyPr>
          <a:lstStyle/>
          <a:p>
            <a:endParaRPr lang="fr-FR" dirty="0"/>
          </a:p>
          <a:p>
            <a:endParaRPr lang="fr-FR" dirty="0">
              <a:solidFill>
                <a:schemeClr val="tx1">
                  <a:lumMod val="50000"/>
                </a:schemeClr>
              </a:solidFill>
            </a:endParaRPr>
          </a:p>
          <a:p>
            <a:pPr marL="285750" indent="-285750">
              <a:buFontTx/>
              <a:buChar char="-"/>
            </a:pPr>
            <a:r>
              <a:rPr lang="fr-FR" dirty="0" err="1"/>
              <a:t>Accessor</a:t>
            </a:r>
            <a:r>
              <a:rPr lang="fr-FR" dirty="0"/>
              <a:t>:</a:t>
            </a:r>
          </a:p>
          <a:p>
            <a:pPr marL="285750" indent="-285750">
              <a:buFontTx/>
              <a:buChar char="-"/>
            </a:pPr>
            <a:r>
              <a:rPr lang="fr-FR" b="1" dirty="0">
                <a:solidFill>
                  <a:schemeClr val="accent4"/>
                </a:solidFill>
              </a:rPr>
              <a:t>Socle de l’API</a:t>
            </a:r>
            <a:r>
              <a:rPr lang="fr-FR" dirty="0"/>
              <a:t>, la plupart des objets héritent d’</a:t>
            </a:r>
            <a:r>
              <a:rPr lang="fr-FR" dirty="0" err="1"/>
              <a:t>accessor</a:t>
            </a:r>
            <a:endParaRPr lang="fr-FR" dirty="0"/>
          </a:p>
          <a:p>
            <a:pPr marL="285750" indent="-285750">
              <a:buFontTx/>
              <a:buChar char="-"/>
            </a:pPr>
            <a:r>
              <a:rPr lang="fr-FR" dirty="0"/>
              <a:t>Permet d’accéder aux </a:t>
            </a:r>
            <a:r>
              <a:rPr lang="fr-FR" b="1" dirty="0">
                <a:solidFill>
                  <a:schemeClr val="accent4"/>
                </a:solidFill>
              </a:rPr>
              <a:t>propriétés d’un élément </a:t>
            </a:r>
            <a:r>
              <a:rPr lang="fr-FR" dirty="0"/>
              <a:t>rapidement</a:t>
            </a:r>
          </a:p>
          <a:p>
            <a:pPr marL="285750" indent="-285750">
              <a:buFontTx/>
              <a:buChar char="-"/>
            </a:pPr>
            <a:r>
              <a:rPr lang="fr-FR" b="1" dirty="0">
                <a:solidFill>
                  <a:schemeClr val="accent4"/>
                </a:solidFill>
              </a:rPr>
              <a:t>Remplace les méthodes </a:t>
            </a:r>
            <a:r>
              <a:rPr lang="fr-FR" b="1" dirty="0" err="1">
                <a:solidFill>
                  <a:schemeClr val="accent4"/>
                </a:solidFill>
              </a:rPr>
              <a:t>get</a:t>
            </a:r>
            <a:r>
              <a:rPr lang="fr-FR" b="1" dirty="0">
                <a:solidFill>
                  <a:schemeClr val="accent4"/>
                </a:solidFill>
              </a:rPr>
              <a:t>/set</a:t>
            </a:r>
          </a:p>
          <a:p>
            <a:endParaRPr lang="fr-FR" dirty="0"/>
          </a:p>
          <a:p>
            <a:endParaRPr lang="fr-FR" dirty="0"/>
          </a:p>
          <a:p>
            <a:endParaRPr lang="fr-FR" dirty="0"/>
          </a:p>
          <a:p>
            <a:endParaRPr lang="fr-FR" dirty="0"/>
          </a:p>
          <a:p>
            <a:endParaRPr lang="fr-FR" dirty="0"/>
          </a:p>
          <a:p>
            <a:r>
              <a:rPr lang="fr-FR" dirty="0"/>
              <a:t>Autocasting :</a:t>
            </a:r>
          </a:p>
          <a:p>
            <a:r>
              <a:rPr lang="fr-FR" dirty="0"/>
              <a:t>- Moyen pratique de </a:t>
            </a:r>
            <a:r>
              <a:rPr lang="fr-FR" b="1" dirty="0">
                <a:solidFill>
                  <a:schemeClr val="accent4"/>
                </a:solidFill>
              </a:rPr>
              <a:t>définir des propriétés typées sans appeler des modules AMD</a:t>
            </a:r>
            <a:r>
              <a:rPr lang="fr-FR" dirty="0"/>
              <a:t> supplémentaires via la fonction </a:t>
            </a:r>
            <a:r>
              <a:rPr lang="fr-FR" dirty="0" err="1"/>
              <a:t>require</a:t>
            </a:r>
            <a:r>
              <a:rPr lang="fr-FR" dirty="0"/>
              <a:t> ()</a:t>
            </a:r>
          </a:p>
        </p:txBody>
      </p:sp>
      <p:pic>
        <p:nvPicPr>
          <p:cNvPr id="6" name="Image 5"/>
          <p:cNvPicPr>
            <a:picLocks noChangeAspect="1"/>
          </p:cNvPicPr>
          <p:nvPr/>
        </p:nvPicPr>
        <p:blipFill>
          <a:blip r:embed="rId3"/>
          <a:stretch>
            <a:fillRect/>
          </a:stretch>
        </p:blipFill>
        <p:spPr>
          <a:xfrm>
            <a:off x="2305510" y="3580255"/>
            <a:ext cx="2805636" cy="516709"/>
          </a:xfrm>
          <a:prstGeom prst="rect">
            <a:avLst/>
          </a:prstGeom>
        </p:spPr>
      </p:pic>
      <p:pic>
        <p:nvPicPr>
          <p:cNvPr id="9" name="Image 8"/>
          <p:cNvPicPr>
            <a:picLocks noChangeAspect="1"/>
          </p:cNvPicPr>
          <p:nvPr/>
        </p:nvPicPr>
        <p:blipFill>
          <a:blip r:embed="rId4"/>
          <a:stretch>
            <a:fillRect/>
          </a:stretch>
        </p:blipFill>
        <p:spPr>
          <a:xfrm>
            <a:off x="2135864" y="5773547"/>
            <a:ext cx="5950563" cy="513873"/>
          </a:xfrm>
          <a:prstGeom prst="rect">
            <a:avLst/>
          </a:prstGeom>
        </p:spPr>
      </p:pic>
    </p:spTree>
    <p:extLst>
      <p:ext uri="{BB962C8B-B14F-4D97-AF65-F5344CB8AC3E}">
        <p14:creationId xmlns:p14="http://schemas.microsoft.com/office/powerpoint/2010/main" val="210559271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Environnement</a:t>
            </a:r>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91075" y="3851014"/>
            <a:ext cx="2965774" cy="1615827"/>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err="1">
                <a:solidFill>
                  <a:schemeClr val="tx1"/>
                </a:solidFill>
                <a:cs typeface="Avenir LT Std 65 Medium" charset="0"/>
              </a:rPr>
              <a:t>TileLayer</a:t>
            </a:r>
            <a:endParaRPr lang="fr-FR" sz="1500" dirty="0">
              <a:solidFill>
                <a:schemeClr val="tx1"/>
              </a:solidFill>
              <a:cs typeface="Avenir LT Std 65 Medium" charset="0"/>
            </a:endParaRPr>
          </a:p>
          <a:p>
            <a:r>
              <a:rPr lang="fr-FR" sz="1500" dirty="0" err="1">
                <a:solidFill>
                  <a:schemeClr val="tx1"/>
                </a:solidFill>
                <a:cs typeface="Avenir LT Std 65 Medium" charset="0"/>
              </a:rPr>
              <a:t>VectorTileLayer</a:t>
            </a:r>
            <a:endParaRPr lang="fr-FR" sz="1500" dirty="0">
              <a:solidFill>
                <a:schemeClr val="tx1"/>
              </a:solidFill>
              <a:cs typeface="Avenir LT Std 65 Medium" charset="0"/>
            </a:endParaRPr>
          </a:p>
          <a:p>
            <a:r>
              <a:rPr lang="fr-FR" sz="1500" dirty="0" err="1">
                <a:solidFill>
                  <a:schemeClr val="tx1"/>
                </a:solidFill>
                <a:cs typeface="Avenir LT Std 65 Medium" charset="0"/>
              </a:rPr>
              <a:t>ElevationLayer</a:t>
            </a:r>
            <a:endParaRPr lang="fr-FR" sz="1500" dirty="0">
              <a:solidFill>
                <a:schemeClr val="tx1"/>
              </a:solidFill>
              <a:cs typeface="Avenir LT Std 65 Medium" charset="0"/>
            </a:endParaRPr>
          </a:p>
          <a:p>
            <a:r>
              <a:rPr lang="fr-FR" sz="1500" dirty="0">
                <a:solidFill>
                  <a:schemeClr val="tx1"/>
                </a:solidFill>
                <a:cs typeface="Avenir LT Std 65 Medium" charset="0"/>
              </a:rPr>
              <a:t>Environnement</a:t>
            </a:r>
          </a:p>
          <a:p>
            <a:r>
              <a:rPr lang="fr-FR" sz="1500" dirty="0">
                <a:solidFill>
                  <a:schemeClr val="tx1"/>
                </a:solidFill>
                <a:cs typeface="Avenir LT Std 65 Medium" charset="0"/>
              </a:rPr>
              <a:t>Camera</a:t>
            </a:r>
          </a:p>
          <a:p>
            <a:r>
              <a:rPr lang="fr-FR" sz="1500" dirty="0" err="1">
                <a:solidFill>
                  <a:schemeClr val="tx1"/>
                </a:solidFill>
                <a:cs typeface="Avenir LT Std 65 Medium" charset="0"/>
              </a:rPr>
              <a:t>Autocast</a:t>
            </a:r>
            <a:endParaRPr lang="fr-FR" sz="1500" dirty="0">
              <a:solidFill>
                <a:schemeClr val="tx1"/>
              </a:solidFill>
              <a:cs typeface="Avenir LT Std 65 Medium" charset="0"/>
            </a:endParaRPr>
          </a:p>
          <a:p>
            <a:endParaRPr lang="fr-FR" sz="1500" dirty="0">
              <a:solidFill>
                <a:schemeClr val="tx1"/>
              </a:solidFill>
              <a:cs typeface="Avenir LT Std 65 Medium" charset="0"/>
            </a:endParaRPr>
          </a:p>
        </p:txBody>
      </p:sp>
      <p:pic>
        <p:nvPicPr>
          <p:cNvPr id="3" name="Image 2"/>
          <p:cNvPicPr>
            <a:picLocks noChangeAspect="1"/>
          </p:cNvPicPr>
          <p:nvPr/>
        </p:nvPicPr>
        <p:blipFill>
          <a:blip r:embed="rId5"/>
          <a:stretch>
            <a:fillRect/>
          </a:stretch>
        </p:blipFill>
        <p:spPr>
          <a:xfrm>
            <a:off x="349482" y="2321171"/>
            <a:ext cx="6251336" cy="3336164"/>
          </a:xfrm>
          <a:prstGeom prst="rect">
            <a:avLst/>
          </a:prstGeom>
        </p:spPr>
      </p:pic>
    </p:spTree>
    <p:extLst>
      <p:ext uri="{BB962C8B-B14F-4D97-AF65-F5344CB8AC3E}">
        <p14:creationId xmlns:p14="http://schemas.microsoft.com/office/powerpoint/2010/main" val="3833734146"/>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sp>
        <p:nvSpPr>
          <p:cNvPr id="10" name="Espace réservé du contenu 4"/>
          <p:cNvSpPr>
            <a:spLocks noGrp="1"/>
          </p:cNvSpPr>
          <p:nvPr>
            <p:ph sz="quarter" idx="18"/>
          </p:nvPr>
        </p:nvSpPr>
        <p:spPr>
          <a:xfrm>
            <a:off x="545123" y="1937047"/>
            <a:ext cx="10369296" cy="3429000"/>
          </a:xfrm>
        </p:spPr>
        <p:txBody>
          <a:bodyPr/>
          <a:lstStyle/>
          <a:p>
            <a:pPr lvl="0" defTabSz="914400" eaLnBrk="0" fontAlgn="base" hangingPunct="0">
              <a:spcBef>
                <a:spcPct val="0"/>
              </a:spcBef>
              <a:spcAft>
                <a:spcPct val="0"/>
              </a:spcAft>
            </a:pPr>
            <a:endParaRPr lang="fr-FR" sz="1600" dirty="0"/>
          </a:p>
          <a:p>
            <a:pPr lvl="2"/>
            <a:endParaRPr lang="fr-FR" sz="1400" b="0" dirty="0"/>
          </a:p>
        </p:txBody>
      </p:sp>
      <p:sp>
        <p:nvSpPr>
          <p:cNvPr id="9" name="Espace réservé du contenu 4"/>
          <p:cNvSpPr txBox="1">
            <a:spLocks/>
          </p:cNvSpPr>
          <p:nvPr/>
        </p:nvSpPr>
        <p:spPr>
          <a:xfrm>
            <a:off x="389374" y="1436304"/>
            <a:ext cx="10369296" cy="3429000"/>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defTabSz="914400" eaLnBrk="0" fontAlgn="base" hangingPunct="0">
              <a:spcBef>
                <a:spcPct val="0"/>
              </a:spcBef>
              <a:spcAft>
                <a:spcPct val="0"/>
              </a:spcAft>
            </a:pPr>
            <a:r>
              <a:rPr lang="fr-FR" sz="1600" b="0" dirty="0" err="1"/>
              <a:t>OperationalLayer</a:t>
            </a:r>
            <a:r>
              <a:rPr lang="fr-FR" sz="1600" b="0" dirty="0"/>
              <a:t> :</a:t>
            </a:r>
          </a:p>
          <a:p>
            <a:pPr defTabSz="914400" eaLnBrk="0" fontAlgn="base" hangingPunct="0">
              <a:spcBef>
                <a:spcPct val="0"/>
              </a:spcBef>
              <a:spcAft>
                <a:spcPct val="0"/>
              </a:spcAft>
            </a:pPr>
            <a:endParaRPr lang="fr-FR" sz="1400" b="0" dirty="0"/>
          </a:p>
          <a:p>
            <a:r>
              <a:rPr lang="fr-FR" sz="1000" b="0" dirty="0">
                <a:hlinkClick r:id="rId3"/>
              </a:rPr>
              <a:t>CSV Layer (CSV)</a:t>
            </a:r>
            <a:endParaRPr lang="fr-FR" sz="1000" b="0" dirty="0"/>
          </a:p>
          <a:p>
            <a:r>
              <a:rPr lang="fr-FR" sz="1000" b="0" dirty="0" err="1">
                <a:hlinkClick r:id="rId4"/>
              </a:rPr>
              <a:t>Feature</a:t>
            </a:r>
            <a:r>
              <a:rPr lang="fr-FR" sz="1000" b="0" dirty="0">
                <a:hlinkClick r:id="rId4"/>
              </a:rPr>
              <a:t> Layer (</a:t>
            </a:r>
            <a:r>
              <a:rPr lang="fr-FR" sz="1000" b="0" dirty="0" err="1">
                <a:hlinkClick r:id="rId4"/>
              </a:rPr>
              <a:t>ArcGISFeatureLayer</a:t>
            </a:r>
            <a:r>
              <a:rPr lang="fr-FR" sz="1000" b="0" dirty="0">
                <a:hlinkClick r:id="rId4"/>
              </a:rPr>
              <a:t>)</a:t>
            </a:r>
            <a:endParaRPr lang="fr-FR" sz="1000" b="0" dirty="0"/>
          </a:p>
          <a:p>
            <a:r>
              <a:rPr lang="fr-FR" sz="1000" b="0" dirty="0" err="1">
                <a:hlinkClick r:id="rId5"/>
              </a:rPr>
              <a:t>GeoRSS</a:t>
            </a:r>
            <a:r>
              <a:rPr lang="fr-FR" sz="1000" b="0" dirty="0">
                <a:hlinkClick r:id="rId5"/>
              </a:rPr>
              <a:t> Layer (</a:t>
            </a:r>
            <a:r>
              <a:rPr lang="fr-FR" sz="1000" b="0" dirty="0" err="1">
                <a:hlinkClick r:id="rId5"/>
              </a:rPr>
              <a:t>GeoRSS</a:t>
            </a:r>
            <a:r>
              <a:rPr lang="fr-FR" sz="1000" b="0" dirty="0">
                <a:hlinkClick r:id="rId5"/>
              </a:rPr>
              <a:t>)</a:t>
            </a:r>
            <a:endParaRPr lang="fr-FR" sz="1000" b="0" dirty="0"/>
          </a:p>
          <a:p>
            <a:r>
              <a:rPr lang="fr-FR" sz="1000" b="0" dirty="0">
                <a:hlinkClick r:id="rId6"/>
              </a:rPr>
              <a:t>Image Service Layer (</a:t>
            </a:r>
            <a:r>
              <a:rPr lang="fr-FR" sz="1000" b="0" dirty="0" err="1">
                <a:hlinkClick r:id="rId6"/>
              </a:rPr>
              <a:t>ArcGISImageServiceLayer</a:t>
            </a:r>
            <a:r>
              <a:rPr lang="fr-FR" sz="1000" b="0" dirty="0">
                <a:hlinkClick r:id="rId6"/>
              </a:rPr>
              <a:t>)</a:t>
            </a:r>
            <a:endParaRPr lang="fr-FR" sz="1000" b="0" dirty="0"/>
          </a:p>
          <a:p>
            <a:r>
              <a:rPr lang="fr-FR" sz="1000" b="0" dirty="0">
                <a:hlinkClick r:id="rId7"/>
              </a:rPr>
              <a:t>Image Service </a:t>
            </a:r>
            <a:r>
              <a:rPr lang="fr-FR" sz="1000" b="0" dirty="0" err="1">
                <a:hlinkClick r:id="rId7"/>
              </a:rPr>
              <a:t>Vector</a:t>
            </a:r>
            <a:r>
              <a:rPr lang="fr-FR" sz="1000" b="0" dirty="0">
                <a:hlinkClick r:id="rId7"/>
              </a:rPr>
              <a:t> Layer (</a:t>
            </a:r>
            <a:r>
              <a:rPr lang="fr-FR" sz="1000" b="0" dirty="0" err="1">
                <a:hlinkClick r:id="rId7"/>
              </a:rPr>
              <a:t>ArcGISImageServiceVectorLayer</a:t>
            </a:r>
            <a:r>
              <a:rPr lang="fr-FR" sz="1000" b="0" dirty="0">
                <a:hlinkClick r:id="rId7"/>
              </a:rPr>
              <a:t>)</a:t>
            </a:r>
            <a:endParaRPr lang="fr-FR" sz="1000" b="0" dirty="0"/>
          </a:p>
          <a:p>
            <a:r>
              <a:rPr lang="fr-FR" sz="1000" b="0" dirty="0">
                <a:hlinkClick r:id="rId8"/>
              </a:rPr>
              <a:t>KML Layer (KML)</a:t>
            </a:r>
            <a:endParaRPr lang="fr-FR" sz="1000" b="0" dirty="0"/>
          </a:p>
          <a:p>
            <a:r>
              <a:rPr lang="fr-FR" sz="1000" b="0" dirty="0" err="1">
                <a:hlinkClick r:id="rId9"/>
              </a:rPr>
              <a:t>Map</a:t>
            </a:r>
            <a:r>
              <a:rPr lang="fr-FR" sz="1000" b="0" dirty="0">
                <a:hlinkClick r:id="rId9"/>
              </a:rPr>
              <a:t> Service Layer (</a:t>
            </a:r>
            <a:r>
              <a:rPr lang="fr-FR" sz="1000" b="0" dirty="0" err="1">
                <a:hlinkClick r:id="rId9"/>
              </a:rPr>
              <a:t>ArcGISMapServiceLayer</a:t>
            </a:r>
            <a:r>
              <a:rPr lang="fr-FR" sz="1000" b="0" dirty="0">
                <a:hlinkClick r:id="rId9"/>
              </a:rPr>
              <a:t>)</a:t>
            </a:r>
            <a:endParaRPr lang="fr-FR" sz="1000" b="0" dirty="0"/>
          </a:p>
          <a:p>
            <a:r>
              <a:rPr lang="fr-FR" sz="1000" b="0" dirty="0" err="1">
                <a:hlinkClick r:id="rId10"/>
              </a:rPr>
              <a:t>ArcGISStreamLayer</a:t>
            </a:r>
            <a:endParaRPr lang="fr-FR" sz="1000" b="0" dirty="0"/>
          </a:p>
          <a:p>
            <a:r>
              <a:rPr lang="fr-FR" sz="1000" b="0" dirty="0" err="1">
                <a:hlinkClick r:id="rId11"/>
              </a:rPr>
              <a:t>Tiled</a:t>
            </a:r>
            <a:r>
              <a:rPr lang="fr-FR" sz="1000" b="0" dirty="0">
                <a:hlinkClick r:id="rId11"/>
              </a:rPr>
              <a:t> Image Service Layer (</a:t>
            </a:r>
            <a:r>
              <a:rPr lang="fr-FR" sz="1000" b="0" dirty="0" err="1">
                <a:hlinkClick r:id="rId11"/>
              </a:rPr>
              <a:t>ArcGISTiledImageServiceLayer</a:t>
            </a:r>
            <a:r>
              <a:rPr lang="fr-FR" sz="1000" b="0" dirty="0">
                <a:hlinkClick r:id="rId11"/>
              </a:rPr>
              <a:t>)</a:t>
            </a:r>
            <a:endParaRPr lang="fr-FR" sz="1000" b="0" dirty="0"/>
          </a:p>
          <a:p>
            <a:r>
              <a:rPr lang="fr-FR" sz="1000" b="0" dirty="0" err="1">
                <a:hlinkClick r:id="rId12"/>
              </a:rPr>
              <a:t>Tiled</a:t>
            </a:r>
            <a:r>
              <a:rPr lang="fr-FR" sz="1000" b="0" dirty="0">
                <a:hlinkClick r:id="rId12"/>
              </a:rPr>
              <a:t> </a:t>
            </a:r>
            <a:r>
              <a:rPr lang="fr-FR" sz="1000" b="0" dirty="0" err="1">
                <a:hlinkClick r:id="rId12"/>
              </a:rPr>
              <a:t>Map</a:t>
            </a:r>
            <a:r>
              <a:rPr lang="fr-FR" sz="1000" b="0" dirty="0">
                <a:hlinkClick r:id="rId12"/>
              </a:rPr>
              <a:t> Service Layer (</a:t>
            </a:r>
            <a:r>
              <a:rPr lang="fr-FR" sz="1000" b="0" dirty="0" err="1">
                <a:hlinkClick r:id="rId12"/>
              </a:rPr>
              <a:t>ArcGISTiledMapServiceLayer</a:t>
            </a:r>
            <a:r>
              <a:rPr lang="fr-FR" sz="1000" b="0" dirty="0">
                <a:hlinkClick r:id="rId12"/>
              </a:rPr>
              <a:t>)</a:t>
            </a:r>
            <a:endParaRPr lang="fr-FR" sz="1000" b="0" dirty="0"/>
          </a:p>
          <a:p>
            <a:r>
              <a:rPr lang="fr-FR" sz="1000" b="0" dirty="0" err="1">
                <a:hlinkClick r:id="rId13"/>
              </a:rPr>
              <a:t>Vector</a:t>
            </a:r>
            <a:r>
              <a:rPr lang="fr-FR" sz="1000" b="0" dirty="0">
                <a:hlinkClick r:id="rId13"/>
              </a:rPr>
              <a:t> </a:t>
            </a:r>
            <a:r>
              <a:rPr lang="fr-FR" sz="1000" b="0" dirty="0" err="1">
                <a:hlinkClick r:id="rId13"/>
              </a:rPr>
              <a:t>Tile</a:t>
            </a:r>
            <a:r>
              <a:rPr lang="fr-FR" sz="1000" b="0" dirty="0">
                <a:hlinkClick r:id="rId13"/>
              </a:rPr>
              <a:t> Layer (</a:t>
            </a:r>
            <a:r>
              <a:rPr lang="fr-FR" sz="1000" b="0" dirty="0" err="1">
                <a:hlinkClick r:id="rId13"/>
              </a:rPr>
              <a:t>VectorTileLayer</a:t>
            </a:r>
            <a:r>
              <a:rPr lang="fr-FR" sz="1000" b="0" dirty="0">
                <a:hlinkClick r:id="rId13"/>
              </a:rPr>
              <a:t>)</a:t>
            </a:r>
            <a:endParaRPr lang="fr-FR" sz="1000" b="0" dirty="0"/>
          </a:p>
          <a:p>
            <a:r>
              <a:rPr lang="fr-FR" sz="1000" b="0" dirty="0" err="1">
                <a:hlinkClick r:id="rId14"/>
              </a:rPr>
              <a:t>WebTiledLayer</a:t>
            </a:r>
            <a:endParaRPr lang="fr-FR" sz="1000" b="0" dirty="0"/>
          </a:p>
          <a:p>
            <a:r>
              <a:rPr lang="fr-FR" sz="1000" b="0" dirty="0">
                <a:hlinkClick r:id="rId15"/>
              </a:rPr>
              <a:t>Web </a:t>
            </a:r>
            <a:r>
              <a:rPr lang="fr-FR" sz="1000" b="0" dirty="0" err="1">
                <a:hlinkClick r:id="rId15"/>
              </a:rPr>
              <a:t>Feature</a:t>
            </a:r>
            <a:r>
              <a:rPr lang="fr-FR" sz="1000" b="0" dirty="0">
                <a:hlinkClick r:id="rId15"/>
              </a:rPr>
              <a:t> Service Layer (WFS)</a:t>
            </a:r>
            <a:endParaRPr lang="fr-FR" sz="1000" b="0" dirty="0"/>
          </a:p>
          <a:p>
            <a:r>
              <a:rPr lang="fr-FR" sz="1000" b="0" dirty="0">
                <a:hlinkClick r:id="rId16"/>
              </a:rPr>
              <a:t>WMS Layer (WMS)</a:t>
            </a:r>
            <a:endParaRPr lang="fr-FR" sz="1000" b="0" dirty="0"/>
          </a:p>
          <a:p>
            <a:endParaRPr lang="fr-FR" sz="1000" b="0" dirty="0"/>
          </a:p>
          <a:p>
            <a:pPr lvl="2"/>
            <a:endParaRPr lang="fr-FR" sz="1400" b="0" dirty="0"/>
          </a:p>
        </p:txBody>
      </p:sp>
      <p:sp>
        <p:nvSpPr>
          <p:cNvPr id="8" name="Rectangle 7"/>
          <p:cNvSpPr/>
          <p:nvPr/>
        </p:nvSpPr>
        <p:spPr>
          <a:xfrm>
            <a:off x="6762240" y="1155844"/>
            <a:ext cx="6096000" cy="1477328"/>
          </a:xfrm>
          <a:prstGeom prst="rect">
            <a:avLst/>
          </a:prstGeom>
        </p:spPr>
        <p:txBody>
          <a:bodyPr>
            <a:spAutoFit/>
          </a:bodyPr>
          <a:lstStyle/>
          <a:p>
            <a:r>
              <a:rPr lang="fr-FR" dirty="0"/>
              <a:t>Layer implémentation :</a:t>
            </a:r>
          </a:p>
          <a:p>
            <a:r>
              <a:rPr lang="fr-FR" dirty="0"/>
              <a:t>- Chargement du module AMD</a:t>
            </a:r>
          </a:p>
          <a:p>
            <a:r>
              <a:rPr lang="fr-FR" dirty="0"/>
              <a:t>- Création de la layer</a:t>
            </a:r>
          </a:p>
          <a:p>
            <a:r>
              <a:rPr lang="fr-FR" dirty="0"/>
              <a:t>- Mise à jour des propriétés de la couche</a:t>
            </a:r>
          </a:p>
          <a:p>
            <a:r>
              <a:rPr lang="fr-FR" dirty="0"/>
              <a:t>- Ajout sur la </a:t>
            </a:r>
            <a:r>
              <a:rPr lang="fr-FR" dirty="0" err="1"/>
              <a:t>map</a:t>
            </a:r>
            <a:r>
              <a:rPr lang="fr-FR" dirty="0"/>
              <a:t> (ou </a:t>
            </a:r>
            <a:r>
              <a:rPr lang="fr-FR" dirty="0" err="1"/>
              <a:t>scene</a:t>
            </a:r>
            <a:r>
              <a:rPr lang="fr-FR" dirty="0"/>
              <a:t>)</a:t>
            </a:r>
          </a:p>
        </p:txBody>
      </p:sp>
      <p:pic>
        <p:nvPicPr>
          <p:cNvPr id="11" name="Image 10"/>
          <p:cNvPicPr>
            <a:picLocks noChangeAspect="1"/>
          </p:cNvPicPr>
          <p:nvPr/>
        </p:nvPicPr>
        <p:blipFill>
          <a:blip r:embed="rId17"/>
          <a:stretch>
            <a:fillRect/>
          </a:stretch>
        </p:blipFill>
        <p:spPr>
          <a:xfrm>
            <a:off x="4999054" y="3175285"/>
            <a:ext cx="7075681" cy="1534884"/>
          </a:xfrm>
          <a:prstGeom prst="rect">
            <a:avLst/>
          </a:prstGeom>
        </p:spPr>
      </p:pic>
    </p:spTree>
    <p:extLst>
      <p:ext uri="{BB962C8B-B14F-4D97-AF65-F5344CB8AC3E}">
        <p14:creationId xmlns:p14="http://schemas.microsoft.com/office/powerpoint/2010/main" val="332124526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FeatureLayer</a:t>
            </a:r>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91075" y="3851014"/>
            <a:ext cx="2965774" cy="923330"/>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a:solidFill>
                  <a:schemeClr val="tx1"/>
                </a:solidFill>
                <a:cs typeface="Avenir LT Std 65 Medium" charset="0"/>
              </a:rPr>
              <a:t>FeatureLayer</a:t>
            </a:r>
          </a:p>
          <a:p>
            <a:r>
              <a:rPr lang="fr-FR" sz="1500" dirty="0">
                <a:solidFill>
                  <a:schemeClr val="tx1"/>
                </a:solidFill>
                <a:cs typeface="Avenir LT Std 65 Medium" charset="0"/>
              </a:rPr>
              <a:t>AMD</a:t>
            </a:r>
          </a:p>
          <a:p>
            <a:r>
              <a:rPr lang="fr-FR" sz="1500" dirty="0" err="1">
                <a:solidFill>
                  <a:schemeClr val="tx1"/>
                </a:solidFill>
                <a:cs typeface="Avenir LT Std 65 Medium" charset="0"/>
              </a:rPr>
              <a:t>DefinitionExpression</a:t>
            </a:r>
            <a:endParaRPr lang="fr-FR" sz="1500" dirty="0">
              <a:solidFill>
                <a:schemeClr val="tx1"/>
              </a:solidFill>
              <a:cs typeface="Avenir LT Std 65 Medium" charset="0"/>
            </a:endParaRPr>
          </a:p>
          <a:p>
            <a:endParaRPr lang="fr-FR" sz="1500" dirty="0">
              <a:solidFill>
                <a:schemeClr val="tx1"/>
              </a:solidFill>
              <a:cs typeface="Avenir LT Std 65 Medium" charset="0"/>
            </a:endParaRPr>
          </a:p>
        </p:txBody>
      </p:sp>
      <p:pic>
        <p:nvPicPr>
          <p:cNvPr id="5" name="Image 4"/>
          <p:cNvPicPr>
            <a:picLocks noChangeAspect="1"/>
          </p:cNvPicPr>
          <p:nvPr/>
        </p:nvPicPr>
        <p:blipFill>
          <a:blip r:embed="rId5"/>
          <a:stretch>
            <a:fillRect/>
          </a:stretch>
        </p:blipFill>
        <p:spPr>
          <a:xfrm>
            <a:off x="678264" y="1801564"/>
            <a:ext cx="5958672" cy="3458748"/>
          </a:xfrm>
          <a:prstGeom prst="rect">
            <a:avLst/>
          </a:prstGeom>
        </p:spPr>
      </p:pic>
    </p:spTree>
    <p:extLst>
      <p:ext uri="{BB962C8B-B14F-4D97-AF65-F5344CB8AC3E}">
        <p14:creationId xmlns:p14="http://schemas.microsoft.com/office/powerpoint/2010/main" val="269075638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200" b="0" dirty="0">
                <a:solidFill>
                  <a:schemeClr val="accent3"/>
                </a:solidFill>
              </a:rPr>
              <a:t>Introduction</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568883563"/>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1618434"/>
            <a:ext cx="9578263" cy="3970318"/>
          </a:xfrm>
          <a:prstGeom prst="rect">
            <a:avLst/>
          </a:prstGeom>
        </p:spPr>
        <p:txBody>
          <a:bodyPr wrap="none">
            <a:spAutoFit/>
          </a:bodyPr>
          <a:lstStyle/>
          <a:p>
            <a:r>
              <a:rPr lang="fr-FR" dirty="0"/>
              <a:t>Loadable :</a:t>
            </a:r>
          </a:p>
          <a:p>
            <a:pPr marL="285750" indent="-285750">
              <a:buFontTx/>
              <a:buChar char="-"/>
            </a:pPr>
            <a:r>
              <a:rPr lang="fr-FR" dirty="0"/>
              <a:t>Les objets cartographiques ont un cycle de vie qui peut être testé</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Watch:</a:t>
            </a:r>
          </a:p>
          <a:p>
            <a:pPr marL="285750" indent="-285750">
              <a:buFontTx/>
              <a:buChar char="-"/>
            </a:pPr>
            <a:r>
              <a:rPr lang="fr-FR" dirty="0"/>
              <a:t>On peut tester le changement de propriétés d’un objet</a:t>
            </a:r>
          </a:p>
          <a:p>
            <a:pPr marL="285750" indent="-285750">
              <a:buFontTx/>
              <a:buChar char="-"/>
            </a:pPr>
            <a:r>
              <a:rPr lang="fr-FR" dirty="0"/>
              <a:t>La classe </a:t>
            </a:r>
            <a:r>
              <a:rPr lang="fr-FR" dirty="0" err="1"/>
              <a:t>esri</a:t>
            </a:r>
            <a:r>
              <a:rPr lang="fr-FR" dirty="0"/>
              <a:t>/</a:t>
            </a:r>
            <a:r>
              <a:rPr lang="fr-FR" dirty="0" err="1"/>
              <a:t>core</a:t>
            </a:r>
            <a:r>
              <a:rPr lang="fr-FR" dirty="0"/>
              <a:t>/</a:t>
            </a:r>
            <a:r>
              <a:rPr lang="fr-FR" dirty="0" err="1"/>
              <a:t>watchUtils</a:t>
            </a:r>
            <a:r>
              <a:rPr lang="fr-FR" dirty="0"/>
              <a:t> est un utilitaire permettant d’aider au test de ces propriétés</a:t>
            </a:r>
          </a:p>
        </p:txBody>
      </p:sp>
      <p:sp>
        <p:nvSpPr>
          <p:cNvPr id="5" name="Rectangle 4"/>
          <p:cNvSpPr/>
          <p:nvPr/>
        </p:nvSpPr>
        <p:spPr bwMode="auto">
          <a:xfrm>
            <a:off x="3615550" y="2314936"/>
            <a:ext cx="2646354" cy="2249327"/>
          </a:xfrm>
          <a:prstGeom prst="rect">
            <a:avLst/>
          </a:prstGeom>
          <a:gradFill>
            <a:gsLst>
              <a:gs pos="100000">
                <a:schemeClr val="tx1"/>
              </a:gs>
              <a:gs pos="100000">
                <a:schemeClr val="accent1">
                  <a:tint val="50000"/>
                  <a:shade val="100000"/>
                  <a:satMod val="350000"/>
                </a:schemeClr>
              </a:gs>
            </a:gsLst>
          </a:gra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fr-FR" sz="1400" b="1" dirty="0">
              <a:solidFill>
                <a:srgbClr val="000000"/>
              </a:solidFill>
              <a:latin typeface="Arial" charset="0"/>
              <a:ea typeface="ＭＳ Ｐゴシック" pitchFamily="16" charset="-128"/>
              <a:cs typeface="ＭＳ Ｐゴシック" pitchFamily="-97" charset="-128"/>
            </a:endParaRPr>
          </a:p>
        </p:txBody>
      </p:sp>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pic>
        <p:nvPicPr>
          <p:cNvPr id="5122" name="Picture 2" descr="loadable-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710" y="2314936"/>
            <a:ext cx="2420034" cy="241527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4"/>
          <a:stretch>
            <a:fillRect/>
          </a:stretch>
        </p:blipFill>
        <p:spPr>
          <a:xfrm>
            <a:off x="2481153" y="5949236"/>
            <a:ext cx="5384837" cy="212083"/>
          </a:xfrm>
          <a:prstGeom prst="rect">
            <a:avLst/>
          </a:prstGeom>
        </p:spPr>
      </p:pic>
    </p:spTree>
    <p:extLst>
      <p:ext uri="{BB962C8B-B14F-4D97-AF65-F5344CB8AC3E}">
        <p14:creationId xmlns:p14="http://schemas.microsoft.com/office/powerpoint/2010/main" val="254380302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Loadable &amp; Watch</a:t>
            </a:r>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91075" y="3851014"/>
            <a:ext cx="2965774" cy="923330"/>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a:solidFill>
                  <a:schemeClr val="tx1"/>
                </a:solidFill>
                <a:cs typeface="Avenir LT Std 65 Medium" charset="0"/>
              </a:rPr>
              <a:t>Loadable</a:t>
            </a:r>
          </a:p>
          <a:p>
            <a:r>
              <a:rPr lang="fr-FR" sz="1500" dirty="0">
                <a:solidFill>
                  <a:schemeClr val="tx1"/>
                </a:solidFill>
                <a:cs typeface="Avenir LT Std 65 Medium" charset="0"/>
              </a:rPr>
              <a:t>Watch</a:t>
            </a:r>
          </a:p>
          <a:p>
            <a:r>
              <a:rPr lang="fr-FR" sz="1500" dirty="0" err="1">
                <a:solidFill>
                  <a:schemeClr val="tx1"/>
                </a:solidFill>
                <a:cs typeface="Avenir LT Std 65 Medium" charset="0"/>
              </a:rPr>
              <a:t>WatchUtils</a:t>
            </a:r>
            <a:endParaRPr lang="fr-FR" sz="1500" dirty="0">
              <a:solidFill>
                <a:schemeClr val="tx1"/>
              </a:solidFill>
              <a:cs typeface="Avenir LT Std 65 Medium" charset="0"/>
            </a:endParaRPr>
          </a:p>
          <a:p>
            <a:endParaRPr lang="fr-FR" sz="1500" dirty="0">
              <a:solidFill>
                <a:schemeClr val="tx1"/>
              </a:solidFill>
              <a:cs typeface="Avenir LT Std 65 Medium" charset="0"/>
            </a:endParaRPr>
          </a:p>
        </p:txBody>
      </p:sp>
      <p:pic>
        <p:nvPicPr>
          <p:cNvPr id="2" name="Image 1"/>
          <p:cNvPicPr>
            <a:picLocks noChangeAspect="1"/>
          </p:cNvPicPr>
          <p:nvPr/>
        </p:nvPicPr>
        <p:blipFill>
          <a:blip r:embed="rId5"/>
          <a:stretch>
            <a:fillRect/>
          </a:stretch>
        </p:blipFill>
        <p:spPr>
          <a:xfrm>
            <a:off x="522514" y="2163528"/>
            <a:ext cx="6002671" cy="3108642"/>
          </a:xfrm>
          <a:prstGeom prst="rect">
            <a:avLst/>
          </a:prstGeom>
        </p:spPr>
      </p:pic>
    </p:spTree>
    <p:extLst>
      <p:ext uri="{BB962C8B-B14F-4D97-AF65-F5344CB8AC3E}">
        <p14:creationId xmlns:p14="http://schemas.microsoft.com/office/powerpoint/2010/main" val="3767378365"/>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Fondamentaux</a:t>
            </a:r>
          </a:p>
          <a:p>
            <a:endParaRPr lang="fr-FR" dirty="0"/>
          </a:p>
        </p:txBody>
      </p:sp>
      <p:sp>
        <p:nvSpPr>
          <p:cNvPr id="3" name="Rectangle 2"/>
          <p:cNvSpPr/>
          <p:nvPr/>
        </p:nvSpPr>
        <p:spPr>
          <a:xfrm>
            <a:off x="561033" y="1481858"/>
            <a:ext cx="10647904" cy="2585323"/>
          </a:xfrm>
          <a:prstGeom prst="rect">
            <a:avLst/>
          </a:prstGeom>
        </p:spPr>
        <p:txBody>
          <a:bodyPr wrap="square">
            <a:spAutoFit/>
          </a:bodyPr>
          <a:lstStyle/>
          <a:p>
            <a:r>
              <a:rPr lang="en-US" dirty="0"/>
              <a:t>Les </a:t>
            </a:r>
            <a:r>
              <a:rPr lang="en-US" b="1" dirty="0">
                <a:solidFill>
                  <a:schemeClr val="accent4"/>
                </a:solidFill>
              </a:rPr>
              <a:t>renderer</a:t>
            </a:r>
            <a:r>
              <a:rPr lang="en-US" dirty="0"/>
              <a:t> </a:t>
            </a:r>
            <a:r>
              <a:rPr lang="en-US" dirty="0" err="1"/>
              <a:t>définissent</a:t>
            </a:r>
            <a:r>
              <a:rPr lang="en-US" dirty="0"/>
              <a:t> </a:t>
            </a:r>
            <a:r>
              <a:rPr lang="en-US" dirty="0" err="1"/>
              <a:t>l’aspect</a:t>
            </a:r>
            <a:r>
              <a:rPr lang="en-US" dirty="0"/>
              <a:t> visual de </a:t>
            </a:r>
            <a:r>
              <a:rPr lang="en-US" dirty="0" err="1"/>
              <a:t>chaque</a:t>
            </a:r>
            <a:r>
              <a:rPr lang="en-US" dirty="0"/>
              <a:t> </a:t>
            </a:r>
            <a:r>
              <a:rPr lang="en-US" dirty="0" err="1"/>
              <a:t>entité</a:t>
            </a:r>
            <a:r>
              <a:rPr lang="en-US" dirty="0"/>
              <a:t> </a:t>
            </a:r>
            <a:r>
              <a:rPr lang="en-US" dirty="0" err="1"/>
              <a:t>dans</a:t>
            </a:r>
            <a:r>
              <a:rPr lang="en-US" dirty="0"/>
              <a:t> </a:t>
            </a:r>
            <a:r>
              <a:rPr lang="en-US" dirty="0" err="1"/>
              <a:t>une</a:t>
            </a:r>
            <a:r>
              <a:rPr lang="en-US" dirty="0"/>
              <a:t> layer </a:t>
            </a:r>
            <a:r>
              <a:rPr lang="en-US" dirty="0" err="1"/>
              <a:t>en</a:t>
            </a:r>
            <a:r>
              <a:rPr lang="en-US" dirty="0"/>
              <a:t> </a:t>
            </a:r>
            <a:r>
              <a:rPr lang="en-US" dirty="0" err="1"/>
              <a:t>utilisant</a:t>
            </a:r>
            <a:r>
              <a:rPr lang="en-US" dirty="0"/>
              <a:t> un </a:t>
            </a:r>
            <a:r>
              <a:rPr lang="en-US" b="1" dirty="0" err="1">
                <a:solidFill>
                  <a:schemeClr val="accent4"/>
                </a:solidFill>
              </a:rPr>
              <a:t>symbole</a:t>
            </a:r>
            <a:r>
              <a:rPr lang="en-US" dirty="0">
                <a:solidFill>
                  <a:schemeClr val="accent4"/>
                </a:solidFill>
              </a:rPr>
              <a:t>.</a:t>
            </a:r>
            <a:r>
              <a:rPr lang="fr-FR" dirty="0"/>
              <a:t/>
            </a:r>
            <a:br>
              <a:rPr lang="fr-FR" dirty="0"/>
            </a:br>
            <a:r>
              <a:rPr lang="fr-FR" dirty="0"/>
              <a:t>Il existe </a:t>
            </a:r>
            <a:r>
              <a:rPr lang="fr-FR" b="1" dirty="0">
                <a:solidFill>
                  <a:schemeClr val="accent4"/>
                </a:solidFill>
              </a:rPr>
              <a:t>trois types de </a:t>
            </a:r>
            <a:r>
              <a:rPr lang="fr-FR" b="1" dirty="0" err="1">
                <a:solidFill>
                  <a:schemeClr val="accent4"/>
                </a:solidFill>
              </a:rPr>
              <a:t>renderer</a:t>
            </a:r>
            <a:r>
              <a:rPr lang="fr-FR" b="1" dirty="0">
                <a:solidFill>
                  <a:schemeClr val="accent4"/>
                </a:solidFill>
              </a:rPr>
              <a:t> </a:t>
            </a:r>
            <a:r>
              <a:rPr lang="fr-FR" dirty="0"/>
              <a:t>:</a:t>
            </a:r>
          </a:p>
          <a:p>
            <a:pPr marL="285750" indent="-285750">
              <a:buFontTx/>
              <a:buChar char="-"/>
            </a:pPr>
            <a:r>
              <a:rPr lang="fr-FR" dirty="0" err="1"/>
              <a:t>SimpleRenderer</a:t>
            </a:r>
            <a:endParaRPr lang="fr-FR" dirty="0"/>
          </a:p>
          <a:p>
            <a:pPr marL="285750" indent="-285750">
              <a:buFontTx/>
              <a:buChar char="-"/>
            </a:pPr>
            <a:r>
              <a:rPr lang="fr-FR" dirty="0" err="1"/>
              <a:t>UniqueValueRenderer</a:t>
            </a:r>
            <a:endParaRPr lang="fr-FR" dirty="0"/>
          </a:p>
          <a:p>
            <a:pPr marL="285750" indent="-285750">
              <a:buFontTx/>
              <a:buChar char="-"/>
            </a:pPr>
            <a:r>
              <a:rPr lang="fr-FR" dirty="0" err="1"/>
              <a:t>ClassBreaksRenderer</a:t>
            </a:r>
            <a:endParaRPr lang="fr-FR" dirty="0"/>
          </a:p>
          <a:p>
            <a:r>
              <a:rPr lang="fr-FR" dirty="0"/>
              <a:t>Des </a:t>
            </a:r>
            <a:r>
              <a:rPr lang="fr-FR" b="1" dirty="0">
                <a:solidFill>
                  <a:schemeClr val="accent4"/>
                </a:solidFill>
              </a:rPr>
              <a:t>variables visuelles </a:t>
            </a:r>
            <a:r>
              <a:rPr lang="fr-FR" dirty="0"/>
              <a:t>basés sur des champs:</a:t>
            </a:r>
          </a:p>
          <a:p>
            <a:pPr marL="285750" indent="-285750">
              <a:buFontTx/>
              <a:buChar char="-"/>
            </a:pPr>
            <a:r>
              <a:rPr lang="fr-FR" dirty="0"/>
              <a:t>Variation de couleur, taille, opacité</a:t>
            </a:r>
          </a:p>
          <a:p>
            <a:pPr marL="285750" indent="-285750">
              <a:buFontTx/>
              <a:buChar char="-"/>
            </a:pPr>
            <a:r>
              <a:rPr lang="fr-FR" dirty="0"/>
              <a:t>Extrusion</a:t>
            </a:r>
          </a:p>
          <a:p>
            <a:endParaRPr lang="fr-FR" dirty="0"/>
          </a:p>
        </p:txBody>
      </p:sp>
      <p:pic>
        <p:nvPicPr>
          <p:cNvPr id="8" name="Image 7"/>
          <p:cNvPicPr>
            <a:picLocks noChangeAspect="1"/>
          </p:cNvPicPr>
          <p:nvPr/>
        </p:nvPicPr>
        <p:blipFill>
          <a:blip r:embed="rId3"/>
          <a:stretch>
            <a:fillRect/>
          </a:stretch>
        </p:blipFill>
        <p:spPr>
          <a:xfrm>
            <a:off x="5844211" y="2697982"/>
            <a:ext cx="6143473" cy="4010196"/>
          </a:xfrm>
          <a:prstGeom prst="rect">
            <a:avLst/>
          </a:prstGeom>
        </p:spPr>
      </p:pic>
      <p:pic>
        <p:nvPicPr>
          <p:cNvPr id="9" name="Image 8"/>
          <p:cNvPicPr>
            <a:picLocks noChangeAspect="1"/>
          </p:cNvPicPr>
          <p:nvPr/>
        </p:nvPicPr>
        <p:blipFill>
          <a:blip r:embed="rId4"/>
          <a:stretch>
            <a:fillRect/>
          </a:stretch>
        </p:blipFill>
        <p:spPr>
          <a:xfrm>
            <a:off x="2144078" y="3592286"/>
            <a:ext cx="3496381" cy="3115892"/>
          </a:xfrm>
          <a:prstGeom prst="rect">
            <a:avLst/>
          </a:prstGeom>
        </p:spPr>
      </p:pic>
    </p:spTree>
    <p:extLst>
      <p:ext uri="{BB962C8B-B14F-4D97-AF65-F5344CB8AC3E}">
        <p14:creationId xmlns:p14="http://schemas.microsoft.com/office/powerpoint/2010/main" val="3898249431"/>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Symbole &amp; </a:t>
            </a:r>
            <a:r>
              <a:rPr lang="fr-FR" sz="3200" b="0" dirty="0" err="1">
                <a:solidFill>
                  <a:schemeClr val="accent3"/>
                </a:solidFill>
                <a:hlinkClick r:id="rId3"/>
              </a:rPr>
              <a:t>Renderer</a:t>
            </a:r>
            <a:endParaRPr lang="fr-FR" sz="3200" b="0" dirty="0">
              <a:solidFill>
                <a:schemeClr val="accent3"/>
              </a:solidFill>
              <a:hlinkClick r:id="rId3"/>
            </a:endParaRPr>
          </a:p>
          <a:p>
            <a:r>
              <a:rPr lang="fr-FR" sz="3200" b="0" dirty="0">
                <a:solidFill>
                  <a:schemeClr val="accent3"/>
                </a:solidFill>
                <a:hlinkClick r:id="rId3"/>
              </a:rPr>
              <a:t>&amp; Autocasting</a:t>
            </a:r>
            <a:endParaRPr lang="fr-FR" sz="3200" b="0" dirty="0">
              <a:solidFill>
                <a:schemeClr val="accent3"/>
              </a:solidFill>
            </a:endParaRPr>
          </a:p>
          <a:p>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70978" y="4288117"/>
            <a:ext cx="2965774" cy="1846659"/>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err="1">
                <a:solidFill>
                  <a:schemeClr val="tx1"/>
                </a:solidFill>
                <a:cs typeface="Avenir LT Std 65 Medium" charset="0"/>
              </a:rPr>
              <a:t>SimpleFillRenderer</a:t>
            </a:r>
            <a:endParaRPr lang="fr-FR" sz="1500" dirty="0">
              <a:solidFill>
                <a:schemeClr val="tx1"/>
              </a:solidFill>
              <a:cs typeface="Avenir LT Std 65 Medium" charset="0"/>
            </a:endParaRPr>
          </a:p>
          <a:p>
            <a:r>
              <a:rPr lang="fr-FR" sz="1500" dirty="0" err="1">
                <a:solidFill>
                  <a:schemeClr val="tx1"/>
                </a:solidFill>
                <a:cs typeface="Avenir LT Std 65 Medium" charset="0"/>
              </a:rPr>
              <a:t>UniqueValueRenderer</a:t>
            </a:r>
            <a:endParaRPr lang="fr-FR" sz="1500" dirty="0">
              <a:solidFill>
                <a:schemeClr val="tx1"/>
              </a:solidFill>
              <a:cs typeface="Avenir LT Std 65 Medium" charset="0"/>
            </a:endParaRPr>
          </a:p>
          <a:p>
            <a:r>
              <a:rPr lang="fr-FR" sz="1500" dirty="0">
                <a:solidFill>
                  <a:schemeClr val="tx1"/>
                </a:solidFill>
                <a:cs typeface="Avenir LT Std 65 Medium" charset="0"/>
              </a:rPr>
              <a:t>PolygonSymbol3D</a:t>
            </a:r>
          </a:p>
          <a:p>
            <a:r>
              <a:rPr lang="fr-FR" sz="1500" dirty="0">
                <a:solidFill>
                  <a:schemeClr val="tx1"/>
                </a:solidFill>
                <a:cs typeface="Avenir LT Std 65 Medium" charset="0"/>
              </a:rPr>
              <a:t>ExtrudeSymbol3DLayer</a:t>
            </a:r>
          </a:p>
          <a:p>
            <a:r>
              <a:rPr lang="fr-FR" sz="1500" dirty="0" err="1">
                <a:solidFill>
                  <a:schemeClr val="tx1"/>
                </a:solidFill>
                <a:cs typeface="Avenir LT Std 65 Medium" charset="0"/>
              </a:rPr>
              <a:t>VisualVariables</a:t>
            </a:r>
            <a:endParaRPr lang="fr-FR" sz="1500" dirty="0">
              <a:solidFill>
                <a:schemeClr val="tx1"/>
              </a:solidFill>
              <a:cs typeface="Avenir LT Std 65 Medium" charset="0"/>
            </a:endParaRPr>
          </a:p>
          <a:p>
            <a:r>
              <a:rPr lang="fr-FR" sz="1500" dirty="0" err="1">
                <a:solidFill>
                  <a:schemeClr val="tx1"/>
                </a:solidFill>
                <a:cs typeface="Avenir LT Std 65 Medium" charset="0"/>
              </a:rPr>
              <a:t>Renderer</a:t>
            </a:r>
            <a:endParaRPr lang="fr-FR" sz="1500" dirty="0">
              <a:solidFill>
                <a:schemeClr val="tx1"/>
              </a:solidFill>
              <a:cs typeface="Avenir LT Std 65 Medium" charset="0"/>
            </a:endParaRPr>
          </a:p>
          <a:p>
            <a:r>
              <a:rPr lang="fr-FR" sz="1500" dirty="0">
                <a:solidFill>
                  <a:schemeClr val="tx1"/>
                </a:solidFill>
                <a:cs typeface="Avenir LT Std 65 Medium" charset="0"/>
              </a:rPr>
              <a:t>Autocasting</a:t>
            </a:r>
          </a:p>
          <a:p>
            <a:endParaRPr lang="fr-FR" sz="1500" dirty="0">
              <a:solidFill>
                <a:schemeClr val="tx1"/>
              </a:solidFill>
              <a:cs typeface="Avenir LT Std 65 Medium" charset="0"/>
            </a:endParaRPr>
          </a:p>
        </p:txBody>
      </p:sp>
      <p:pic>
        <p:nvPicPr>
          <p:cNvPr id="2" name="Image 1"/>
          <p:cNvPicPr>
            <a:picLocks noChangeAspect="1"/>
          </p:cNvPicPr>
          <p:nvPr/>
        </p:nvPicPr>
        <p:blipFill>
          <a:blip r:embed="rId5"/>
          <a:stretch>
            <a:fillRect/>
          </a:stretch>
        </p:blipFill>
        <p:spPr>
          <a:xfrm>
            <a:off x="703562" y="2216888"/>
            <a:ext cx="5766349" cy="4058083"/>
          </a:xfrm>
          <a:prstGeom prst="rect">
            <a:avLst/>
          </a:prstGeom>
        </p:spPr>
      </p:pic>
    </p:spTree>
    <p:extLst>
      <p:ext uri="{BB962C8B-B14F-4D97-AF65-F5344CB8AC3E}">
        <p14:creationId xmlns:p14="http://schemas.microsoft.com/office/powerpoint/2010/main" val="197558016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sp>
        <p:nvSpPr>
          <p:cNvPr id="3" name="Rectangle 2"/>
          <p:cNvSpPr/>
          <p:nvPr/>
        </p:nvSpPr>
        <p:spPr>
          <a:xfrm>
            <a:off x="631876" y="1343530"/>
            <a:ext cx="6260112" cy="4801314"/>
          </a:xfrm>
          <a:prstGeom prst="rect">
            <a:avLst/>
          </a:prstGeom>
        </p:spPr>
        <p:txBody>
          <a:bodyPr wrap="none">
            <a:spAutoFit/>
          </a:bodyPr>
          <a:lstStyle/>
          <a:p>
            <a:r>
              <a:rPr lang="fr-FR" dirty="0" err="1"/>
              <a:t>View</a:t>
            </a:r>
            <a:r>
              <a:rPr lang="fr-FR" dirty="0"/>
              <a:t> Events</a:t>
            </a:r>
          </a:p>
          <a:p>
            <a:r>
              <a:rPr lang="fr-FR" dirty="0"/>
              <a:t>Utilisation des événements pour interagir avec la </a:t>
            </a:r>
            <a:r>
              <a:rPr lang="fr-FR" dirty="0" err="1"/>
              <a:t>View</a:t>
            </a:r>
            <a:endParaRPr lang="fr-FR" dirty="0"/>
          </a:p>
          <a:p>
            <a:pPr marL="285750" indent="-285750">
              <a:buFontTx/>
              <a:buChar char="-"/>
            </a:pPr>
            <a:r>
              <a:rPr lang="fr-FR" dirty="0"/>
              <a:t>click</a:t>
            </a:r>
          </a:p>
          <a:p>
            <a:pPr marL="285750" indent="-285750">
              <a:buFontTx/>
              <a:buChar char="-"/>
            </a:pPr>
            <a:r>
              <a:rPr lang="fr-FR" dirty="0" err="1"/>
              <a:t>double-click</a:t>
            </a:r>
            <a:endParaRPr lang="fr-FR" dirty="0"/>
          </a:p>
          <a:p>
            <a:pPr marL="285750" indent="-285750">
              <a:buFontTx/>
              <a:buChar char="-"/>
            </a:pPr>
            <a:r>
              <a:rPr lang="fr-FR" dirty="0"/>
              <a:t>drag</a:t>
            </a:r>
          </a:p>
          <a:p>
            <a:pPr marL="285750" indent="-285750">
              <a:buFontTx/>
              <a:buChar char="-"/>
            </a:pPr>
            <a:r>
              <a:rPr lang="fr-FR" dirty="0" err="1"/>
              <a:t>hold</a:t>
            </a:r>
            <a:endParaRPr lang="fr-FR" dirty="0"/>
          </a:p>
          <a:p>
            <a:pPr marL="285750" indent="-285750">
              <a:buFontTx/>
              <a:buChar char="-"/>
            </a:pPr>
            <a:endParaRPr lang="fr-FR" dirty="0"/>
          </a:p>
          <a:p>
            <a:endParaRPr lang="fr-FR" dirty="0"/>
          </a:p>
          <a:p>
            <a:r>
              <a:rPr lang="fr-FR" dirty="0"/>
              <a:t>Promise</a:t>
            </a:r>
          </a:p>
          <a:p>
            <a:r>
              <a:rPr lang="fr-FR" dirty="0"/>
              <a:t>Représente le résultat d’un traitement asynchrone</a:t>
            </a:r>
          </a:p>
          <a:p>
            <a:r>
              <a:rPr lang="en-US" dirty="0"/>
              <a:t>3 </a:t>
            </a:r>
            <a:r>
              <a:rPr lang="en-US" dirty="0" err="1"/>
              <a:t>état</a:t>
            </a:r>
            <a:r>
              <a:rPr lang="en-US" dirty="0"/>
              <a:t>:</a:t>
            </a:r>
          </a:p>
          <a:p>
            <a:pPr marL="285750" indent="-285750">
              <a:buFontTx/>
              <a:buChar char="-"/>
            </a:pPr>
            <a:r>
              <a:rPr lang="en-US" dirty="0"/>
              <a:t>pending</a:t>
            </a:r>
          </a:p>
          <a:p>
            <a:pPr marL="285750" indent="-285750">
              <a:buFontTx/>
              <a:buChar char="-"/>
            </a:pPr>
            <a:r>
              <a:rPr lang="en-US" dirty="0"/>
              <a:t>resolved</a:t>
            </a:r>
          </a:p>
          <a:p>
            <a:pPr marL="285750" indent="-285750">
              <a:buFontTx/>
              <a:buChar char="-"/>
            </a:pPr>
            <a:r>
              <a:rPr lang="en-US" dirty="0"/>
              <a:t>rejected</a:t>
            </a:r>
          </a:p>
          <a:p>
            <a:pPr marL="285750" indent="-285750">
              <a:buFontTx/>
              <a:buChar char="-"/>
            </a:pPr>
            <a:endParaRPr lang="en-US" dirty="0"/>
          </a:p>
          <a:p>
            <a:r>
              <a:rPr lang="fr-FR" dirty="0"/>
              <a:t>De nombreuses classes héritent de Promise: </a:t>
            </a:r>
          </a:p>
          <a:p>
            <a:r>
              <a:rPr lang="fr-FR" dirty="0"/>
              <a:t>- En particulier : </a:t>
            </a:r>
            <a:r>
              <a:rPr lang="fr-FR" dirty="0" err="1"/>
              <a:t>view.then</a:t>
            </a:r>
            <a:r>
              <a:rPr lang="fr-FR" dirty="0"/>
              <a:t>(…) remplace on(</a:t>
            </a:r>
            <a:r>
              <a:rPr lang="fr-FR" dirty="0" err="1"/>
              <a:t>map</a:t>
            </a:r>
            <a:r>
              <a:rPr lang="fr-FR" dirty="0"/>
              <a:t>, "</a:t>
            </a:r>
            <a:r>
              <a:rPr lang="fr-FR" dirty="0" err="1"/>
              <a:t>load</a:t>
            </a:r>
            <a:r>
              <a:rPr lang="fr-FR" dirty="0"/>
              <a:t>", ...) </a:t>
            </a:r>
          </a:p>
        </p:txBody>
      </p:sp>
      <p:pic>
        <p:nvPicPr>
          <p:cNvPr id="6" name="Image 5"/>
          <p:cNvPicPr>
            <a:picLocks noChangeAspect="1"/>
          </p:cNvPicPr>
          <p:nvPr/>
        </p:nvPicPr>
        <p:blipFill>
          <a:blip r:embed="rId3"/>
          <a:stretch>
            <a:fillRect/>
          </a:stretch>
        </p:blipFill>
        <p:spPr>
          <a:xfrm>
            <a:off x="1709906" y="6139225"/>
            <a:ext cx="6964376" cy="467039"/>
          </a:xfrm>
          <a:prstGeom prst="rect">
            <a:avLst/>
          </a:prstGeom>
        </p:spPr>
      </p:pic>
      <p:pic>
        <p:nvPicPr>
          <p:cNvPr id="5" name="Image 4"/>
          <p:cNvPicPr>
            <a:picLocks noChangeAspect="1"/>
          </p:cNvPicPr>
          <p:nvPr/>
        </p:nvPicPr>
        <p:blipFill>
          <a:blip r:embed="rId4"/>
          <a:stretch>
            <a:fillRect/>
          </a:stretch>
        </p:blipFill>
        <p:spPr>
          <a:xfrm>
            <a:off x="2633722" y="2993177"/>
            <a:ext cx="3998571" cy="456627"/>
          </a:xfrm>
          <a:prstGeom prst="rect">
            <a:avLst/>
          </a:prstGeom>
        </p:spPr>
      </p:pic>
    </p:spTree>
    <p:extLst>
      <p:ext uri="{BB962C8B-B14F-4D97-AF65-F5344CB8AC3E}">
        <p14:creationId xmlns:p14="http://schemas.microsoft.com/office/powerpoint/2010/main" val="2775335322"/>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Promise &amp; </a:t>
            </a:r>
            <a:r>
              <a:rPr lang="fr-FR" sz="3200" b="0" dirty="0" err="1">
                <a:solidFill>
                  <a:schemeClr val="accent3"/>
                </a:solidFill>
                <a:hlinkClick r:id="rId3"/>
              </a:rPr>
              <a:t>Popup</a:t>
            </a:r>
            <a:endParaRPr lang="fr-FR" sz="3200" b="0" dirty="0">
              <a:solidFill>
                <a:schemeClr val="accent3"/>
              </a:solidFill>
            </a:endParaRPr>
          </a:p>
          <a:p>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70978" y="3893792"/>
            <a:ext cx="2965774" cy="923330"/>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a:solidFill>
                  <a:schemeClr val="tx1"/>
                </a:solidFill>
                <a:cs typeface="Avenir LT Std 65 Medium" charset="0"/>
              </a:rPr>
              <a:t>Promise</a:t>
            </a:r>
          </a:p>
          <a:p>
            <a:r>
              <a:rPr lang="fr-FR" sz="1500" dirty="0" err="1">
                <a:solidFill>
                  <a:schemeClr val="tx1"/>
                </a:solidFill>
                <a:cs typeface="Avenir LT Std 65 Medium" charset="0"/>
              </a:rPr>
              <a:t>Popup</a:t>
            </a:r>
            <a:endParaRPr lang="fr-FR" sz="1500" dirty="0">
              <a:solidFill>
                <a:schemeClr val="tx1"/>
              </a:solidFill>
              <a:cs typeface="Avenir LT Std 65 Medium" charset="0"/>
            </a:endParaRPr>
          </a:p>
          <a:p>
            <a:r>
              <a:rPr lang="fr-FR" sz="1500" dirty="0">
                <a:solidFill>
                  <a:schemeClr val="tx1"/>
                </a:solidFill>
                <a:cs typeface="Avenir LT Std 65 Medium" charset="0"/>
              </a:rPr>
              <a:t>Event</a:t>
            </a:r>
          </a:p>
          <a:p>
            <a:endParaRPr lang="fr-FR" sz="1500" dirty="0">
              <a:solidFill>
                <a:schemeClr val="tx1"/>
              </a:solidFill>
              <a:cs typeface="Avenir LT Std 65 Medium" charset="0"/>
            </a:endParaRPr>
          </a:p>
        </p:txBody>
      </p:sp>
      <p:pic>
        <p:nvPicPr>
          <p:cNvPr id="3" name="Image 2"/>
          <p:cNvPicPr>
            <a:picLocks noChangeAspect="1"/>
          </p:cNvPicPr>
          <p:nvPr/>
        </p:nvPicPr>
        <p:blipFill>
          <a:blip r:embed="rId5"/>
          <a:stretch>
            <a:fillRect/>
          </a:stretch>
        </p:blipFill>
        <p:spPr>
          <a:xfrm>
            <a:off x="256033" y="2053987"/>
            <a:ext cx="6458276" cy="4137807"/>
          </a:xfrm>
          <a:prstGeom prst="rect">
            <a:avLst/>
          </a:prstGeom>
        </p:spPr>
      </p:pic>
    </p:spTree>
    <p:extLst>
      <p:ext uri="{BB962C8B-B14F-4D97-AF65-F5344CB8AC3E}">
        <p14:creationId xmlns:p14="http://schemas.microsoft.com/office/powerpoint/2010/main" val="103397596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dirty="0"/>
              <a:t>Fondamentaux</a:t>
            </a:r>
          </a:p>
        </p:txBody>
      </p:sp>
      <p:sp>
        <p:nvSpPr>
          <p:cNvPr id="10" name="Espace réservé du contenu 4"/>
          <p:cNvSpPr>
            <a:spLocks noGrp="1"/>
          </p:cNvSpPr>
          <p:nvPr>
            <p:ph sz="quarter" idx="18"/>
          </p:nvPr>
        </p:nvSpPr>
        <p:spPr>
          <a:xfrm>
            <a:off x="545123" y="1937047"/>
            <a:ext cx="10369296" cy="3429000"/>
          </a:xfrm>
        </p:spPr>
        <p:txBody>
          <a:bodyPr/>
          <a:lstStyle/>
          <a:p>
            <a:pPr lvl="0" defTabSz="914400" eaLnBrk="0" fontAlgn="base" hangingPunct="0">
              <a:spcBef>
                <a:spcPct val="0"/>
              </a:spcBef>
              <a:spcAft>
                <a:spcPct val="0"/>
              </a:spcAft>
            </a:pPr>
            <a:endParaRPr lang="fr-FR" sz="1600" dirty="0"/>
          </a:p>
          <a:p>
            <a:pPr lvl="2"/>
            <a:endParaRPr lang="fr-FR" sz="1400" b="0" dirty="0"/>
          </a:p>
        </p:txBody>
      </p:sp>
      <p:sp>
        <p:nvSpPr>
          <p:cNvPr id="5" name="Rectangle 4"/>
          <p:cNvSpPr/>
          <p:nvPr/>
        </p:nvSpPr>
        <p:spPr>
          <a:xfrm>
            <a:off x="685800" y="1776488"/>
            <a:ext cx="8383772" cy="4247317"/>
          </a:xfrm>
          <a:prstGeom prst="rect">
            <a:avLst/>
          </a:prstGeom>
        </p:spPr>
        <p:txBody>
          <a:bodyPr wrap="square">
            <a:spAutoFit/>
          </a:bodyPr>
          <a:lstStyle/>
          <a:p>
            <a:r>
              <a:rPr lang="en-US" dirty="0">
                <a:latin typeface="Avenir Next W01"/>
              </a:rPr>
              <a:t>Collections</a:t>
            </a:r>
          </a:p>
          <a:p>
            <a:r>
              <a:rPr lang="en-US" dirty="0">
                <a:latin typeface="Avenir Next W01"/>
              </a:rPr>
              <a:t>Les collections </a:t>
            </a:r>
            <a:r>
              <a:rPr lang="en-US" dirty="0" err="1">
                <a:latin typeface="Avenir Next W01"/>
              </a:rPr>
              <a:t>sont</a:t>
            </a:r>
            <a:r>
              <a:rPr lang="en-US" dirty="0">
                <a:latin typeface="Avenir Next W01"/>
              </a:rPr>
              <a:t> des </a:t>
            </a:r>
            <a:r>
              <a:rPr lang="en-US" dirty="0" err="1">
                <a:latin typeface="Avenir Next W01"/>
              </a:rPr>
              <a:t>objets</a:t>
            </a:r>
            <a:r>
              <a:rPr lang="en-US" dirty="0">
                <a:latin typeface="Avenir Next W01"/>
              </a:rPr>
              <a:t> qui </a:t>
            </a:r>
            <a:r>
              <a:rPr lang="en-US" dirty="0" err="1">
                <a:latin typeface="Avenir Next W01"/>
              </a:rPr>
              <a:t>contiennent</a:t>
            </a:r>
            <a:r>
              <a:rPr lang="en-US" dirty="0">
                <a:latin typeface="Avenir Next W01"/>
              </a:rPr>
              <a:t> un tableau </a:t>
            </a:r>
            <a:r>
              <a:rPr lang="en-US" dirty="0" err="1">
                <a:latin typeface="Avenir Next W01"/>
              </a:rPr>
              <a:t>d’éléments</a:t>
            </a:r>
            <a:r>
              <a:rPr lang="en-US" dirty="0">
                <a:latin typeface="Avenir Next W01"/>
              </a:rPr>
              <a:t> du </a:t>
            </a:r>
            <a:r>
              <a:rPr lang="en-US" dirty="0" err="1">
                <a:latin typeface="Avenir Next W01"/>
              </a:rPr>
              <a:t>même</a:t>
            </a:r>
            <a:r>
              <a:rPr lang="en-US" dirty="0">
                <a:latin typeface="Avenir Next W01"/>
              </a:rPr>
              <a:t> type </a:t>
            </a:r>
            <a:r>
              <a:rPr lang="en-US" dirty="0" err="1">
                <a:latin typeface="Avenir Next W01"/>
              </a:rPr>
              <a:t>elles</a:t>
            </a:r>
            <a:r>
              <a:rPr lang="en-US" dirty="0">
                <a:latin typeface="Avenir Next W01"/>
              </a:rPr>
              <a:t> </a:t>
            </a:r>
            <a:r>
              <a:rPr lang="en-US" dirty="0" err="1">
                <a:latin typeface="Avenir Next W01"/>
              </a:rPr>
              <a:t>produisent</a:t>
            </a:r>
            <a:r>
              <a:rPr lang="en-US" dirty="0">
                <a:latin typeface="Avenir Next W01"/>
              </a:rPr>
              <a:t> des </a:t>
            </a:r>
            <a:r>
              <a:rPr lang="en-US" dirty="0" err="1">
                <a:latin typeface="Avenir Next W01"/>
              </a:rPr>
              <a:t>méthodes</a:t>
            </a:r>
            <a:r>
              <a:rPr lang="en-US" dirty="0">
                <a:latin typeface="Avenir Next W01"/>
              </a:rPr>
              <a:t> </a:t>
            </a:r>
            <a:r>
              <a:rPr lang="en-US" dirty="0" err="1">
                <a:latin typeface="Avenir Next W01"/>
              </a:rPr>
              <a:t>très</a:t>
            </a:r>
            <a:r>
              <a:rPr lang="en-US" dirty="0">
                <a:latin typeface="Avenir Next W01"/>
              </a:rPr>
              <a:t> </a:t>
            </a:r>
            <a:r>
              <a:rPr lang="en-US" dirty="0" err="1">
                <a:latin typeface="Avenir Next W01"/>
              </a:rPr>
              <a:t>utiles</a:t>
            </a:r>
            <a:r>
              <a:rPr lang="en-US" dirty="0">
                <a:latin typeface="Avenir Next W01"/>
              </a:rPr>
              <a:t> pour </a:t>
            </a:r>
            <a:r>
              <a:rPr lang="en-US" dirty="0" err="1">
                <a:latin typeface="Avenir Next W01"/>
              </a:rPr>
              <a:t>travailler</a:t>
            </a:r>
            <a:r>
              <a:rPr lang="en-US" dirty="0">
                <a:latin typeface="Avenir Next W01"/>
              </a:rPr>
              <a:t> avec </a:t>
            </a:r>
            <a:r>
              <a:rPr lang="en-US" dirty="0" err="1">
                <a:latin typeface="Avenir Next W01"/>
              </a:rPr>
              <a:t>ces</a:t>
            </a:r>
            <a:r>
              <a:rPr lang="en-US" dirty="0">
                <a:latin typeface="Avenir Next W01"/>
              </a:rPr>
              <a:t> </a:t>
            </a:r>
            <a:r>
              <a:rPr lang="en-US" dirty="0" err="1">
                <a:latin typeface="Avenir Next W01"/>
              </a:rPr>
              <a:t>entités</a:t>
            </a:r>
            <a:r>
              <a:rPr lang="en-US" dirty="0">
                <a:latin typeface="Avenir Next W01"/>
              </a:rPr>
              <a:t> :</a:t>
            </a:r>
          </a:p>
          <a:p>
            <a:pPr marL="285750" indent="-285750">
              <a:buFontTx/>
              <a:buChar char="-"/>
            </a:pPr>
            <a:r>
              <a:rPr lang="en-US" dirty="0">
                <a:latin typeface="Avenir Next W01"/>
              </a:rPr>
              <a:t>filter()</a:t>
            </a:r>
          </a:p>
          <a:p>
            <a:pPr marL="285750" indent="-285750">
              <a:buFontTx/>
              <a:buChar char="-"/>
            </a:pPr>
            <a:r>
              <a:rPr lang="en-US" dirty="0">
                <a:latin typeface="Avenir Next W01"/>
              </a:rPr>
              <a:t>find()</a:t>
            </a:r>
          </a:p>
          <a:p>
            <a:pPr marL="285750" indent="-285750">
              <a:buFontTx/>
              <a:buChar char="-"/>
            </a:pPr>
            <a:r>
              <a:rPr lang="en-US" dirty="0">
                <a:latin typeface="Avenir Next W01"/>
              </a:rPr>
              <a:t>reduce()</a:t>
            </a:r>
          </a:p>
          <a:p>
            <a:endParaRPr lang="fr-FR" dirty="0"/>
          </a:p>
          <a:p>
            <a:r>
              <a:rPr lang="fr-FR" dirty="0"/>
              <a:t>Objets collection notables :</a:t>
            </a:r>
          </a:p>
          <a:p>
            <a:pPr marL="285750" indent="-285750">
              <a:buFontTx/>
              <a:buChar char="-"/>
            </a:pPr>
            <a:r>
              <a:rPr lang="fr-FR" dirty="0" err="1"/>
              <a:t>map.Layers</a:t>
            </a:r>
            <a:endParaRPr lang="fr-FR" dirty="0"/>
          </a:p>
          <a:p>
            <a:pPr marL="285750" indent="-285750">
              <a:buFontTx/>
              <a:buChar char="-"/>
            </a:pPr>
            <a:r>
              <a:rPr lang="fr-FR" dirty="0" err="1"/>
              <a:t>queryEvent.FeatureSet</a:t>
            </a:r>
            <a:endParaRPr lang="fr-FR" dirty="0"/>
          </a:p>
          <a:p>
            <a:pPr marL="285750" indent="-285750">
              <a:buFontTx/>
              <a:buChar char="-"/>
            </a:pPr>
            <a:r>
              <a:rPr lang="fr-FR" dirty="0" err="1"/>
              <a:t>graphicsLayer.graphics</a:t>
            </a:r>
            <a:endParaRPr lang="fr-FR" dirty="0"/>
          </a:p>
          <a:p>
            <a:pPr marL="285750" indent="-285750">
              <a:buFontTx/>
              <a:buChar char="-"/>
            </a:pPr>
            <a:r>
              <a:rPr lang="fr-FR" dirty="0" err="1"/>
              <a:t>featureLayer.source</a:t>
            </a:r>
            <a:endParaRPr lang="fr-FR" dirty="0"/>
          </a:p>
          <a:p>
            <a:pPr marL="285750" indent="-285750">
              <a:buFontTx/>
              <a:buChar char="-"/>
            </a:pPr>
            <a:endParaRPr lang="fr-FR" dirty="0"/>
          </a:p>
          <a:p>
            <a:pPr marL="285750" indent="-285750">
              <a:buFontTx/>
              <a:buChar char="-"/>
            </a:pPr>
            <a:endParaRPr lang="fr-FR" dirty="0"/>
          </a:p>
          <a:p>
            <a:pPr marL="285750" indent="-285750">
              <a:buFontTx/>
              <a:buChar char="-"/>
            </a:pPr>
            <a:endParaRPr lang="fr-FR" dirty="0"/>
          </a:p>
        </p:txBody>
      </p:sp>
      <p:pic>
        <p:nvPicPr>
          <p:cNvPr id="7" name="Image 6"/>
          <p:cNvPicPr>
            <a:picLocks noChangeAspect="1"/>
          </p:cNvPicPr>
          <p:nvPr/>
        </p:nvPicPr>
        <p:blipFill>
          <a:blip r:embed="rId3"/>
          <a:stretch>
            <a:fillRect/>
          </a:stretch>
        </p:blipFill>
        <p:spPr>
          <a:xfrm>
            <a:off x="723480" y="5280734"/>
            <a:ext cx="7305152" cy="690063"/>
          </a:xfrm>
          <a:prstGeom prst="rect">
            <a:avLst/>
          </a:prstGeom>
        </p:spPr>
      </p:pic>
    </p:spTree>
    <p:extLst>
      <p:ext uri="{BB962C8B-B14F-4D97-AF65-F5344CB8AC3E}">
        <p14:creationId xmlns:p14="http://schemas.microsoft.com/office/powerpoint/2010/main" val="56191557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200" b="0">
                <a:solidFill>
                  <a:schemeClr val="accent3"/>
                </a:solidFill>
              </a:rPr>
              <a:t>Arcade</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64970408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b="0" dirty="0"/>
              <a:t>API JS et Arcade</a:t>
            </a:r>
          </a:p>
        </p:txBody>
      </p:sp>
      <p:sp>
        <p:nvSpPr>
          <p:cNvPr id="9" name="Espace réservé du contenu 8">
            <a:extLst>
              <a:ext uri="{FF2B5EF4-FFF2-40B4-BE49-F238E27FC236}">
                <a16:creationId xmlns="" xmlns:a16="http://schemas.microsoft.com/office/drawing/2014/main" id="{4F6175D3-4433-A644-A3CB-024E500B1626}"/>
              </a:ext>
            </a:extLst>
          </p:cNvPr>
          <p:cNvSpPr>
            <a:spLocks noGrp="1"/>
          </p:cNvSpPr>
          <p:nvPr>
            <p:ph sz="quarter" idx="18"/>
          </p:nvPr>
        </p:nvSpPr>
        <p:spPr/>
        <p:txBody>
          <a:bodyPr/>
          <a:lstStyle/>
          <a:p>
            <a:r>
              <a:rPr lang="fr-FR" b="0" dirty="0"/>
              <a:t>Portable :</a:t>
            </a:r>
          </a:p>
          <a:p>
            <a:pPr lvl="1"/>
            <a:r>
              <a:rPr lang="fr-FR" b="0" dirty="0" err="1"/>
              <a:t>Arcgis</a:t>
            </a:r>
            <a:r>
              <a:rPr lang="fr-FR" b="0" dirty="0"/>
              <a:t> API JS 3 &amp; 4</a:t>
            </a:r>
          </a:p>
          <a:p>
            <a:pPr lvl="1"/>
            <a:r>
              <a:rPr lang="fr-FR" b="0" dirty="0"/>
              <a:t>AGOL &amp; Portal for </a:t>
            </a:r>
            <a:r>
              <a:rPr lang="fr-FR" b="0" dirty="0" err="1"/>
              <a:t>Arcgis</a:t>
            </a:r>
            <a:endParaRPr lang="fr-FR" b="0" dirty="0"/>
          </a:p>
          <a:p>
            <a:pPr lvl="1"/>
            <a:r>
              <a:rPr lang="fr-FR" b="0" dirty="0" err="1"/>
              <a:t>Arcgis</a:t>
            </a:r>
            <a:r>
              <a:rPr lang="fr-FR" b="0" dirty="0"/>
              <a:t> Pro</a:t>
            </a:r>
          </a:p>
          <a:p>
            <a:pPr lvl="1"/>
            <a:r>
              <a:rPr lang="fr-FR" b="0" dirty="0" err="1"/>
              <a:t>Arcgis</a:t>
            </a:r>
            <a:r>
              <a:rPr lang="fr-FR" b="0" dirty="0"/>
              <a:t> </a:t>
            </a:r>
            <a:r>
              <a:rPr lang="fr-FR" b="0" dirty="0" err="1"/>
              <a:t>Runtime</a:t>
            </a:r>
            <a:endParaRPr lang="fr-FR" b="0" dirty="0"/>
          </a:p>
          <a:p>
            <a:r>
              <a:rPr lang="fr-FR" b="0" dirty="0"/>
              <a:t>Sécurisé</a:t>
            </a:r>
          </a:p>
          <a:p>
            <a:pPr lvl="1"/>
            <a:r>
              <a:rPr lang="fr-FR" b="0" dirty="0"/>
              <a:t>Expressions de scripts ne compromettent pas la sécurité de l’application</a:t>
            </a:r>
          </a:p>
          <a:p>
            <a:r>
              <a:rPr lang="fr-FR" b="0" dirty="0"/>
              <a:t>Léger</a:t>
            </a:r>
          </a:p>
          <a:p>
            <a:pPr lvl="1"/>
            <a:r>
              <a:rPr lang="fr-FR" b="0" dirty="0"/>
              <a:t>Expressions courtes, langage léger et sources non volumineuses</a:t>
            </a:r>
          </a:p>
          <a:p>
            <a:r>
              <a:rPr lang="fr-FR" b="0" dirty="0" err="1"/>
              <a:t>Géospatial</a:t>
            </a:r>
            <a:endParaRPr lang="fr-FR" b="0" dirty="0"/>
          </a:p>
          <a:p>
            <a:pPr lvl="1"/>
            <a:r>
              <a:rPr lang="fr-FR" b="0" dirty="0"/>
              <a:t>Classes orientés </a:t>
            </a:r>
            <a:r>
              <a:rPr lang="fr-FR" b="0" dirty="0" err="1"/>
              <a:t>géospatiales</a:t>
            </a:r>
            <a:endParaRPr lang="fr-FR" b="0" dirty="0"/>
          </a:p>
          <a:p>
            <a:pPr lvl="1"/>
            <a:endParaRPr lang="fr-FR" b="0" dirty="0"/>
          </a:p>
          <a:p>
            <a:pPr marL="283464" lvl="1" indent="0">
              <a:buNone/>
            </a:pPr>
            <a:endParaRPr lang="fr-FR" b="0" dirty="0"/>
          </a:p>
          <a:p>
            <a:pPr lvl="1"/>
            <a:endParaRPr lang="fr-FR" b="0" dirty="0"/>
          </a:p>
        </p:txBody>
      </p:sp>
      <p:sp>
        <p:nvSpPr>
          <p:cNvPr id="67" name="Text Placeholder 3"/>
          <p:cNvSpPr>
            <a:spLocks noGrp="1"/>
          </p:cNvSpPr>
          <p:nvPr>
            <p:ph type="body" sz="quarter" idx="16"/>
          </p:nvPr>
        </p:nvSpPr>
        <p:spPr>
          <a:xfrm>
            <a:off x="685800" y="1097309"/>
            <a:ext cx="10826496" cy="246221"/>
          </a:xfrm>
        </p:spPr>
        <p:txBody>
          <a:bodyPr/>
          <a:lstStyle/>
          <a:p>
            <a:r>
              <a:rPr lang="fr-FR"/>
              <a:t>Pourquoi?</a:t>
            </a:r>
          </a:p>
        </p:txBody>
      </p:sp>
      <p:pic>
        <p:nvPicPr>
          <p:cNvPr id="78" name="Image 77">
            <a:extLst>
              <a:ext uri="{FF2B5EF4-FFF2-40B4-BE49-F238E27FC236}">
                <a16:creationId xmlns="" xmlns:a16="http://schemas.microsoft.com/office/drawing/2014/main" id="{FEFFBD21-D8D1-614D-A5A3-AEC9841A2DB1}"/>
              </a:ext>
            </a:extLst>
          </p:cNvPr>
          <p:cNvPicPr>
            <a:picLocks noChangeAspect="1"/>
          </p:cNvPicPr>
          <p:nvPr/>
        </p:nvPicPr>
        <p:blipFill>
          <a:blip r:embed="rId3"/>
          <a:stretch>
            <a:fillRect/>
          </a:stretch>
        </p:blipFill>
        <p:spPr>
          <a:xfrm>
            <a:off x="10336660" y="194798"/>
            <a:ext cx="1674481" cy="340478"/>
          </a:xfrm>
          <a:prstGeom prst="rect">
            <a:avLst/>
          </a:prstGeom>
        </p:spPr>
      </p:pic>
    </p:spTree>
    <p:extLst>
      <p:ext uri="{BB962C8B-B14F-4D97-AF65-F5344CB8AC3E}">
        <p14:creationId xmlns:p14="http://schemas.microsoft.com/office/powerpoint/2010/main" val="6060716"/>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hlinkClick r:id="rId3"/>
              </a:rPr>
              <a:t>Query &amp; Arcade</a:t>
            </a:r>
            <a:endParaRPr lang="fr-FR" sz="3200" b="0" dirty="0">
              <a:solidFill>
                <a:schemeClr val="accent3"/>
              </a:solidFill>
            </a:endParaRPr>
          </a:p>
          <a:p>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4"/>
          <a:stretch>
            <a:fillRect/>
          </a:stretch>
        </p:blipFill>
        <p:spPr>
          <a:xfrm>
            <a:off x="182567" y="184166"/>
            <a:ext cx="1674481" cy="340478"/>
          </a:xfrm>
          <a:prstGeom prst="rect">
            <a:avLst/>
          </a:prstGeom>
        </p:spPr>
      </p:pic>
      <p:sp>
        <p:nvSpPr>
          <p:cNvPr id="4" name="Text Placeholder 3"/>
          <p:cNvSpPr>
            <a:spLocks noGrp="1"/>
          </p:cNvSpPr>
          <p:nvPr/>
        </p:nvSpPr>
        <p:spPr>
          <a:xfrm>
            <a:off x="6870978" y="3893792"/>
            <a:ext cx="2965774" cy="923330"/>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a:solidFill>
                  <a:schemeClr val="tx1"/>
                </a:solidFill>
                <a:cs typeface="Avenir LT Std 65 Medium" charset="0"/>
              </a:rPr>
              <a:t>Query</a:t>
            </a:r>
          </a:p>
          <a:p>
            <a:r>
              <a:rPr lang="fr-FR" sz="1500" dirty="0">
                <a:solidFill>
                  <a:schemeClr val="tx1"/>
                </a:solidFill>
                <a:cs typeface="Avenir LT Std 65 Medium" charset="0"/>
              </a:rPr>
              <a:t>Arcade expression</a:t>
            </a:r>
          </a:p>
          <a:p>
            <a:r>
              <a:rPr lang="fr-FR" sz="1500" dirty="0">
                <a:solidFill>
                  <a:schemeClr val="tx1"/>
                </a:solidFill>
                <a:cs typeface="Avenir LT Std 65 Medium" charset="0"/>
              </a:rPr>
              <a:t>Collection</a:t>
            </a:r>
          </a:p>
          <a:p>
            <a:endParaRPr lang="fr-FR" sz="1500" dirty="0">
              <a:solidFill>
                <a:schemeClr val="tx1"/>
              </a:solidFill>
              <a:cs typeface="Avenir LT Std 65 Medium" charset="0"/>
            </a:endParaRPr>
          </a:p>
        </p:txBody>
      </p:sp>
      <p:pic>
        <p:nvPicPr>
          <p:cNvPr id="2" name="Image 1"/>
          <p:cNvPicPr>
            <a:picLocks noChangeAspect="1"/>
          </p:cNvPicPr>
          <p:nvPr/>
        </p:nvPicPr>
        <p:blipFill>
          <a:blip r:embed="rId5"/>
          <a:stretch>
            <a:fillRect/>
          </a:stretch>
        </p:blipFill>
        <p:spPr>
          <a:xfrm>
            <a:off x="825259" y="2499301"/>
            <a:ext cx="5656613" cy="2438459"/>
          </a:xfrm>
          <a:prstGeom prst="rect">
            <a:avLst/>
          </a:prstGeom>
        </p:spPr>
      </p:pic>
    </p:spTree>
    <p:extLst>
      <p:ext uri="{BB962C8B-B14F-4D97-AF65-F5344CB8AC3E}">
        <p14:creationId xmlns:p14="http://schemas.microsoft.com/office/powerpoint/2010/main" val="64251417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Introduction</a:t>
            </a:r>
          </a:p>
          <a:p>
            <a:endParaRPr lang="fr-FR" dirty="0"/>
          </a:p>
        </p:txBody>
      </p:sp>
      <p:sp>
        <p:nvSpPr>
          <p:cNvPr id="5" name="Espace réservé du contenu 4"/>
          <p:cNvSpPr>
            <a:spLocks noGrp="1"/>
          </p:cNvSpPr>
          <p:nvPr>
            <p:ph sz="quarter" idx="18"/>
          </p:nvPr>
        </p:nvSpPr>
        <p:spPr/>
        <p:txBody>
          <a:bodyPr/>
          <a:lstStyle/>
          <a:p>
            <a:pPr marL="0" indent="0">
              <a:buNone/>
            </a:pPr>
            <a:r>
              <a:rPr lang="fr-FR" dirty="0"/>
              <a:t>Une nouvelle API 4.x repensée :</a:t>
            </a:r>
          </a:p>
          <a:p>
            <a:pPr marL="285750" indent="-285750">
              <a:buFontTx/>
              <a:buChar char="-"/>
            </a:pPr>
            <a:r>
              <a:rPr lang="fr-FR" dirty="0"/>
              <a:t>Développement en 2D ou 3D</a:t>
            </a:r>
          </a:p>
          <a:p>
            <a:pPr marL="285750" indent="-285750">
              <a:buFontTx/>
              <a:buChar char="-"/>
            </a:pPr>
            <a:r>
              <a:rPr lang="fr-FR" dirty="0"/>
              <a:t>L'API 3.x est issue d'une architecture de 2008</a:t>
            </a:r>
          </a:p>
          <a:p>
            <a:pPr marL="285750" indent="-285750">
              <a:buFontTx/>
              <a:buChar char="-"/>
            </a:pPr>
            <a:r>
              <a:rPr lang="fr-FR" dirty="0"/>
              <a:t>Plus simple à coder, plus homogène</a:t>
            </a:r>
          </a:p>
          <a:p>
            <a:pPr marL="285750" indent="-285750">
              <a:buFontTx/>
              <a:buChar char="-"/>
            </a:pPr>
            <a:r>
              <a:rPr lang="fr-FR" dirty="0"/>
              <a:t>Accès aux ressources de la plateforme </a:t>
            </a:r>
            <a:r>
              <a:rPr lang="fr-FR" dirty="0" err="1"/>
              <a:t>ArcGIS</a:t>
            </a:r>
            <a:endParaRPr lang="fr-FR" dirty="0"/>
          </a:p>
          <a:p>
            <a:pPr marL="285750" indent="-285750">
              <a:buFontTx/>
              <a:buChar char="-"/>
            </a:pPr>
            <a:r>
              <a:rPr lang="fr-FR" dirty="0"/>
              <a:t>Amélioration de l’UX</a:t>
            </a:r>
          </a:p>
        </p:txBody>
      </p:sp>
    </p:spTree>
    <p:extLst>
      <p:ext uri="{BB962C8B-B14F-4D97-AF65-F5344CB8AC3E}">
        <p14:creationId xmlns:p14="http://schemas.microsoft.com/office/powerpoint/2010/main" val="226690554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defPPr>
              <a:defRPr lang="en-US"/>
            </a:defPPr>
            <a:lvl1pPr algn="ctr">
              <a:lnSpc>
                <a:spcPct val="100000"/>
              </a:lnSpc>
              <a:spcBef>
                <a:spcPct val="0"/>
              </a:spcBef>
              <a:buNone/>
              <a:defRPr sz="3200" b="0">
                <a:solidFill>
                  <a:schemeClr val="accent3"/>
                </a:solidFill>
                <a:latin typeface="+mj-lt"/>
                <a:ea typeface="+mj-ea"/>
                <a:cs typeface="Arial"/>
              </a:defRPr>
            </a:lvl1pPr>
          </a:lstStyle>
          <a:p>
            <a:r>
              <a:rPr lang="fr-FR" dirty="0"/>
              <a:t>Widgets</a:t>
            </a:r>
          </a:p>
          <a:p>
            <a:r>
              <a:rPr lang="fr-FR" dirty="0"/>
              <a:t>  </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80123102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b="0" dirty="0"/>
              <a:t>Widget</a:t>
            </a:r>
          </a:p>
        </p:txBody>
      </p:sp>
      <p:sp>
        <p:nvSpPr>
          <p:cNvPr id="67" name="Text Placeholder 3"/>
          <p:cNvSpPr>
            <a:spLocks noGrp="1"/>
          </p:cNvSpPr>
          <p:nvPr>
            <p:ph type="body" sz="quarter" idx="16"/>
          </p:nvPr>
        </p:nvSpPr>
        <p:spPr>
          <a:xfrm>
            <a:off x="685800" y="1097309"/>
            <a:ext cx="10826496" cy="246221"/>
          </a:xfrm>
        </p:spPr>
        <p:txBody>
          <a:bodyPr/>
          <a:lstStyle/>
          <a:p>
            <a:r>
              <a:rPr lang="fr-FR" dirty="0"/>
              <a:t>Composition</a:t>
            </a:r>
          </a:p>
        </p:txBody>
      </p:sp>
      <p:pic>
        <p:nvPicPr>
          <p:cNvPr id="78" name="Image 77">
            <a:extLst>
              <a:ext uri="{FF2B5EF4-FFF2-40B4-BE49-F238E27FC236}">
                <a16:creationId xmlns="" xmlns:a16="http://schemas.microsoft.com/office/drawing/2014/main" id="{FEFFBD21-D8D1-614D-A5A3-AEC9841A2DB1}"/>
              </a:ext>
            </a:extLst>
          </p:cNvPr>
          <p:cNvPicPr>
            <a:picLocks noChangeAspect="1"/>
          </p:cNvPicPr>
          <p:nvPr/>
        </p:nvPicPr>
        <p:blipFill>
          <a:blip r:embed="rId3"/>
          <a:stretch>
            <a:fillRect/>
          </a:stretch>
        </p:blipFill>
        <p:spPr>
          <a:xfrm>
            <a:off x="10336660" y="194798"/>
            <a:ext cx="1674481" cy="340478"/>
          </a:xfrm>
          <a:prstGeom prst="rect">
            <a:avLst/>
          </a:prstGeom>
        </p:spPr>
      </p:pic>
      <p:sp>
        <p:nvSpPr>
          <p:cNvPr id="2" name="Espace réservé du contenu 1"/>
          <p:cNvSpPr>
            <a:spLocks noGrp="1"/>
          </p:cNvSpPr>
          <p:nvPr>
            <p:ph sz="quarter" idx="18"/>
          </p:nvPr>
        </p:nvSpPr>
        <p:spPr>
          <a:xfrm>
            <a:off x="544010" y="1993706"/>
            <a:ext cx="10369296" cy="3429000"/>
          </a:xfrm>
        </p:spPr>
        <p:txBody>
          <a:bodyPr/>
          <a:lstStyle/>
          <a:p>
            <a:pPr marL="0" indent="0">
              <a:buNone/>
            </a:pPr>
            <a:r>
              <a:rPr lang="en-US" sz="1600" b="0" dirty="0"/>
              <a:t>Les widgets </a:t>
            </a:r>
            <a:r>
              <a:rPr lang="en-US" sz="1600" b="0" dirty="0" err="1"/>
              <a:t>sont</a:t>
            </a:r>
            <a:r>
              <a:rPr lang="en-US" sz="1600" b="0" dirty="0"/>
              <a:t> </a:t>
            </a:r>
            <a:r>
              <a:rPr lang="en-US" sz="1600" b="0" dirty="0" err="1"/>
              <a:t>composés</a:t>
            </a:r>
            <a:r>
              <a:rPr lang="en-US" sz="1600" b="0" dirty="0"/>
              <a:t> de view et </a:t>
            </a:r>
            <a:r>
              <a:rPr lang="en-US" sz="1600" b="0" dirty="0" err="1"/>
              <a:t>viewModels</a:t>
            </a:r>
            <a:endParaRPr lang="en-US" sz="1600" b="0" dirty="0"/>
          </a:p>
          <a:p>
            <a:pPr>
              <a:buFontTx/>
              <a:buChar char="-"/>
            </a:pPr>
            <a:r>
              <a:rPr lang="en-US" sz="1600" b="0" dirty="0" err="1"/>
              <a:t>Séparation</a:t>
            </a:r>
            <a:r>
              <a:rPr lang="en-US" sz="1600" b="0" dirty="0"/>
              <a:t> des </a:t>
            </a:r>
            <a:r>
              <a:rPr lang="en-US" sz="1600" b="0" dirty="0" err="1"/>
              <a:t>responsabilités</a:t>
            </a:r>
            <a:endParaRPr lang="en-US" sz="1600" b="0" dirty="0"/>
          </a:p>
          <a:p>
            <a:pPr>
              <a:buFontTx/>
              <a:buChar char="-"/>
            </a:pPr>
            <a:r>
              <a:rPr lang="en-US" sz="1600" b="0" dirty="0"/>
              <a:t>Creation, </a:t>
            </a:r>
            <a:r>
              <a:rPr lang="en-US" sz="1600" b="0" dirty="0" err="1"/>
              <a:t>extensibilité</a:t>
            </a:r>
            <a:endParaRPr lang="en-US" sz="1600" b="0" dirty="0"/>
          </a:p>
          <a:p>
            <a:pPr>
              <a:buFontTx/>
              <a:buChar char="-"/>
            </a:pPr>
            <a:r>
              <a:rPr lang="en-US" sz="1600" b="0" dirty="0" err="1"/>
              <a:t>Intégration</a:t>
            </a:r>
            <a:r>
              <a:rPr lang="en-US" sz="1600" b="0" dirty="0"/>
              <a:t> de framework</a:t>
            </a:r>
          </a:p>
          <a:p>
            <a:pPr>
              <a:buFontTx/>
              <a:buChar char="-"/>
            </a:pPr>
            <a:r>
              <a:rPr lang="en-US" sz="1600" b="0" dirty="0" err="1"/>
              <a:t>Facilité</a:t>
            </a:r>
            <a:r>
              <a:rPr lang="en-US" sz="1600" b="0" dirty="0"/>
              <a:t> de maintenance</a:t>
            </a:r>
            <a:endParaRPr lang="fr-FR" sz="1600" b="0" dirty="0"/>
          </a:p>
          <a:p>
            <a:pPr marL="0" indent="0">
              <a:buNone/>
            </a:pPr>
            <a:r>
              <a:rPr lang="fr-FR" sz="1600" b="0" dirty="0" err="1"/>
              <a:t>esri</a:t>
            </a:r>
            <a:r>
              <a:rPr lang="fr-FR" sz="1600" b="0" dirty="0"/>
              <a:t>/widgets/Widget</a:t>
            </a:r>
            <a:endParaRPr lang="en-US" sz="1600" dirty="0"/>
          </a:p>
          <a:p>
            <a:pPr>
              <a:buFontTx/>
              <a:buChar char="-"/>
            </a:pPr>
            <a:r>
              <a:rPr lang="en-US" sz="1600" b="0" dirty="0"/>
              <a:t>Cycle de vie</a:t>
            </a:r>
          </a:p>
          <a:p>
            <a:pPr lvl="1">
              <a:buFontTx/>
              <a:buChar char="-"/>
            </a:pPr>
            <a:r>
              <a:rPr lang="en-US" sz="1600" b="0" dirty="0"/>
              <a:t>constructor</a:t>
            </a:r>
          </a:p>
          <a:p>
            <a:pPr lvl="1">
              <a:buFontTx/>
              <a:buChar char="-"/>
            </a:pPr>
            <a:r>
              <a:rPr lang="en-US" sz="1600" b="0" dirty="0" err="1"/>
              <a:t>postInitialize</a:t>
            </a:r>
            <a:endParaRPr lang="en-US" sz="1600" b="0" dirty="0"/>
          </a:p>
          <a:p>
            <a:pPr lvl="1">
              <a:buFontTx/>
              <a:buChar char="-"/>
            </a:pPr>
            <a:r>
              <a:rPr lang="en-US" sz="1600" b="0" dirty="0"/>
              <a:t>render</a:t>
            </a:r>
          </a:p>
          <a:p>
            <a:pPr lvl="1">
              <a:buFontTx/>
              <a:buChar char="-"/>
            </a:pPr>
            <a:r>
              <a:rPr lang="en-US" sz="1600" b="0" dirty="0"/>
              <a:t>destroy</a:t>
            </a:r>
          </a:p>
          <a:p>
            <a:pPr>
              <a:buFontTx/>
              <a:buChar char="-"/>
            </a:pPr>
            <a:r>
              <a:rPr lang="en-US" sz="1600" b="0" dirty="0"/>
              <a:t>API</a:t>
            </a:r>
          </a:p>
          <a:p>
            <a:endParaRPr lang="fr-FR" dirty="0"/>
          </a:p>
        </p:txBody>
      </p:sp>
      <p:pic>
        <p:nvPicPr>
          <p:cNvPr id="3" name="Image 2"/>
          <p:cNvPicPr>
            <a:picLocks noChangeAspect="1"/>
          </p:cNvPicPr>
          <p:nvPr/>
        </p:nvPicPr>
        <p:blipFill>
          <a:blip r:embed="rId4"/>
          <a:stretch>
            <a:fillRect/>
          </a:stretch>
        </p:blipFill>
        <p:spPr>
          <a:xfrm>
            <a:off x="7458783" y="934971"/>
            <a:ext cx="4656531" cy="3854370"/>
          </a:xfrm>
          <a:prstGeom prst="rect">
            <a:avLst/>
          </a:prstGeom>
        </p:spPr>
      </p:pic>
    </p:spTree>
    <p:extLst>
      <p:ext uri="{BB962C8B-B14F-4D97-AF65-F5344CB8AC3E}">
        <p14:creationId xmlns:p14="http://schemas.microsoft.com/office/powerpoint/2010/main" val="173017494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b="0" dirty="0"/>
              <a:t>Widget</a:t>
            </a:r>
          </a:p>
        </p:txBody>
      </p:sp>
      <p:sp>
        <p:nvSpPr>
          <p:cNvPr id="67" name="Text Placeholder 3"/>
          <p:cNvSpPr>
            <a:spLocks noGrp="1"/>
          </p:cNvSpPr>
          <p:nvPr>
            <p:ph type="body" sz="quarter" idx="16"/>
          </p:nvPr>
        </p:nvSpPr>
        <p:spPr>
          <a:xfrm>
            <a:off x="685800" y="1097309"/>
            <a:ext cx="10826496" cy="246221"/>
          </a:xfrm>
        </p:spPr>
        <p:txBody>
          <a:bodyPr/>
          <a:lstStyle/>
          <a:p>
            <a:r>
              <a:rPr lang="fr-FR" dirty="0"/>
              <a:t>Composition</a:t>
            </a:r>
          </a:p>
        </p:txBody>
      </p:sp>
      <p:pic>
        <p:nvPicPr>
          <p:cNvPr id="78" name="Image 77">
            <a:extLst>
              <a:ext uri="{FF2B5EF4-FFF2-40B4-BE49-F238E27FC236}">
                <a16:creationId xmlns="" xmlns:a16="http://schemas.microsoft.com/office/drawing/2014/main" id="{FEFFBD21-D8D1-614D-A5A3-AEC9841A2DB1}"/>
              </a:ext>
            </a:extLst>
          </p:cNvPr>
          <p:cNvPicPr>
            <a:picLocks noChangeAspect="1"/>
          </p:cNvPicPr>
          <p:nvPr/>
        </p:nvPicPr>
        <p:blipFill>
          <a:blip r:embed="rId3"/>
          <a:stretch>
            <a:fillRect/>
          </a:stretch>
        </p:blipFill>
        <p:spPr>
          <a:xfrm>
            <a:off x="10336660" y="194798"/>
            <a:ext cx="1674481" cy="340478"/>
          </a:xfrm>
          <a:prstGeom prst="rect">
            <a:avLst/>
          </a:prstGeom>
        </p:spPr>
      </p:pic>
      <p:sp>
        <p:nvSpPr>
          <p:cNvPr id="2" name="Espace réservé du contenu 1"/>
          <p:cNvSpPr>
            <a:spLocks noGrp="1"/>
          </p:cNvSpPr>
          <p:nvPr>
            <p:ph sz="quarter" idx="18"/>
          </p:nvPr>
        </p:nvSpPr>
        <p:spPr>
          <a:xfrm>
            <a:off x="685800" y="1388882"/>
            <a:ext cx="10369296" cy="3592588"/>
          </a:xfrm>
        </p:spPr>
        <p:txBody>
          <a:bodyPr/>
          <a:lstStyle/>
          <a:p>
            <a:pPr marL="0" indent="0">
              <a:buNone/>
            </a:pPr>
            <a:r>
              <a:rPr lang="fr-FR" sz="1600" b="0" dirty="0"/>
              <a:t>Custom/New widgets : </a:t>
            </a:r>
            <a:r>
              <a:rPr lang="fr-FR" sz="1600" b="0" dirty="0" err="1"/>
              <a:t>TypeScript</a:t>
            </a:r>
            <a:endParaRPr lang="fr-FR" sz="1600" b="0" dirty="0"/>
          </a:p>
          <a:p>
            <a:pPr lvl="1"/>
            <a:r>
              <a:rPr lang="fr-FR" sz="1600" b="0" dirty="0" err="1"/>
              <a:t>Javascript</a:t>
            </a:r>
            <a:r>
              <a:rPr lang="fr-FR" sz="1600" b="0" dirty="0"/>
              <a:t> du futur</a:t>
            </a:r>
          </a:p>
          <a:p>
            <a:pPr lvl="1"/>
            <a:r>
              <a:rPr lang="fr-FR" sz="1600" b="0" dirty="0" err="1"/>
              <a:t>TypeScript</a:t>
            </a:r>
            <a:r>
              <a:rPr lang="fr-FR" sz="1600" b="0" dirty="0"/>
              <a:t> est un langage </a:t>
            </a:r>
            <a:r>
              <a:rPr lang="fr-FR" sz="1600" b="0" dirty="0" err="1"/>
              <a:t>transcompilé</a:t>
            </a:r>
            <a:r>
              <a:rPr lang="fr-FR" sz="1600" b="0" dirty="0"/>
              <a:t> en JavaScript</a:t>
            </a:r>
          </a:p>
          <a:p>
            <a:pPr lvl="1"/>
            <a:r>
              <a:rPr lang="fr-FR" sz="1600" b="0" dirty="0"/>
              <a:t>Développé par Microsoft en </a:t>
            </a:r>
            <a:r>
              <a:rPr lang="fr-FR" sz="1600" b="0" dirty="0" err="1"/>
              <a:t>OpenSource</a:t>
            </a:r>
            <a:endParaRPr lang="fr-FR" sz="1600" b="0" dirty="0"/>
          </a:p>
          <a:p>
            <a:pPr lvl="1"/>
            <a:r>
              <a:rPr lang="fr-FR" sz="1600" b="0" dirty="0"/>
              <a:t>Google a réécrit </a:t>
            </a:r>
            <a:r>
              <a:rPr lang="fr-FR" sz="1600" b="0" dirty="0" err="1"/>
              <a:t>Angular</a:t>
            </a:r>
            <a:r>
              <a:rPr lang="fr-FR" sz="1600" b="0" dirty="0"/>
              <a:t> en </a:t>
            </a:r>
            <a:r>
              <a:rPr lang="fr-FR" sz="1600" b="0" dirty="0" err="1"/>
              <a:t>TypeScript</a:t>
            </a:r>
            <a:endParaRPr lang="fr-FR" sz="1600" b="0" dirty="0"/>
          </a:p>
          <a:p>
            <a:pPr lvl="1"/>
            <a:r>
              <a:rPr lang="fr-FR" sz="1600" b="0" dirty="0"/>
              <a:t>But : Améliorer et de sécuriser la production de code JavaScript.</a:t>
            </a:r>
          </a:p>
          <a:p>
            <a:pPr marL="0" indent="0">
              <a:buNone/>
            </a:pPr>
            <a:r>
              <a:rPr lang="fr-FR" sz="1600" b="0" dirty="0"/>
              <a:t>Avantages </a:t>
            </a:r>
            <a:r>
              <a:rPr lang="fr-FR" sz="1600" b="0" dirty="0" err="1"/>
              <a:t>TypeScript</a:t>
            </a:r>
            <a:r>
              <a:rPr lang="fr-FR" sz="1600" b="0" dirty="0"/>
              <a:t>:</a:t>
            </a:r>
          </a:p>
          <a:p>
            <a:pPr lvl="1"/>
            <a:r>
              <a:rPr lang="fr-FR" sz="1600" b="0" dirty="0"/>
              <a:t>Typage optionnel des variables et des fonctions</a:t>
            </a:r>
          </a:p>
          <a:p>
            <a:pPr lvl="1"/>
            <a:r>
              <a:rPr lang="fr-FR" sz="1600" b="0" dirty="0"/>
              <a:t>Création de classes et d'interface</a:t>
            </a:r>
          </a:p>
          <a:p>
            <a:pPr lvl="1"/>
            <a:r>
              <a:rPr lang="fr-FR" sz="1600" b="0" dirty="0"/>
              <a:t>Attention : Plutôt adapté à des développeurs assez expérimentés</a:t>
            </a:r>
          </a:p>
        </p:txBody>
      </p:sp>
      <p:pic>
        <p:nvPicPr>
          <p:cNvPr id="3" name="Image 2"/>
          <p:cNvPicPr>
            <a:picLocks noChangeAspect="1"/>
          </p:cNvPicPr>
          <p:nvPr/>
        </p:nvPicPr>
        <p:blipFill>
          <a:blip r:embed="rId4"/>
          <a:stretch>
            <a:fillRect/>
          </a:stretch>
        </p:blipFill>
        <p:spPr>
          <a:xfrm>
            <a:off x="8469662" y="1020546"/>
            <a:ext cx="2920146" cy="2903901"/>
          </a:xfrm>
          <a:prstGeom prst="rect">
            <a:avLst/>
          </a:prstGeom>
        </p:spPr>
      </p:pic>
      <p:pic>
        <p:nvPicPr>
          <p:cNvPr id="4" name="Image 3"/>
          <p:cNvPicPr>
            <a:picLocks noChangeAspect="1"/>
          </p:cNvPicPr>
          <p:nvPr/>
        </p:nvPicPr>
        <p:blipFill>
          <a:blip r:embed="rId5"/>
          <a:stretch>
            <a:fillRect/>
          </a:stretch>
        </p:blipFill>
        <p:spPr>
          <a:xfrm>
            <a:off x="1130440" y="4652384"/>
            <a:ext cx="5248056" cy="2161133"/>
          </a:xfrm>
          <a:prstGeom prst="rect">
            <a:avLst/>
          </a:prstGeom>
        </p:spPr>
      </p:pic>
      <p:sp>
        <p:nvSpPr>
          <p:cNvPr id="6" name="Espace réservé du texte 5">
            <a:extLst>
              <a:ext uri="{FF2B5EF4-FFF2-40B4-BE49-F238E27FC236}">
                <a16:creationId xmlns="" xmlns:a16="http://schemas.microsoft.com/office/drawing/2014/main" id="{FBD75E49-1DF6-48F5-A58A-21154B21D7C6}"/>
              </a:ext>
            </a:extLst>
          </p:cNvPr>
          <p:cNvSpPr>
            <a:spLocks noGrp="1"/>
          </p:cNvSpPr>
          <p:nvPr>
            <p:ph type="body" sz="quarter" idx="20"/>
          </p:nvPr>
        </p:nvSpPr>
        <p:spPr/>
        <p:txBody>
          <a:bodyPr/>
          <a:lstStyle/>
          <a:p>
            <a:endParaRPr lang="fr-FR"/>
          </a:p>
        </p:txBody>
      </p:sp>
    </p:spTree>
    <p:extLst>
      <p:ext uri="{BB962C8B-B14F-4D97-AF65-F5344CB8AC3E}">
        <p14:creationId xmlns:p14="http://schemas.microsoft.com/office/powerpoint/2010/main" val="62557106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6754167" y="2642202"/>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fr-FR" sz="3600" dirty="0">
                <a:solidFill>
                  <a:prstClr val="white"/>
                </a:solidFill>
                <a:ea typeface="Avenir LT Std 55 Roman" charset="0"/>
                <a:cs typeface="Avenir LT Std 55 Roman" charset="0"/>
              </a:rPr>
              <a:t>Démo:</a:t>
            </a:r>
          </a:p>
          <a:p>
            <a:r>
              <a:rPr lang="fr-FR" sz="3200" b="0" dirty="0">
                <a:solidFill>
                  <a:schemeClr val="accent3"/>
                </a:solidFill>
              </a:rPr>
              <a:t>Custom widget avec TS</a:t>
            </a:r>
          </a:p>
          <a:p>
            <a:endParaRPr lang="fr-FR" sz="3200" b="0" dirty="0">
              <a:solidFill>
                <a:schemeClr val="accent3"/>
              </a:solidFill>
            </a:endParaRP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
        <p:nvSpPr>
          <p:cNvPr id="4" name="Text Placeholder 3"/>
          <p:cNvSpPr>
            <a:spLocks noGrp="1"/>
          </p:cNvSpPr>
          <p:nvPr/>
        </p:nvSpPr>
        <p:spPr>
          <a:xfrm>
            <a:off x="6870978" y="3893792"/>
            <a:ext cx="2965774" cy="1154162"/>
          </a:xfrm>
          <a:prstGeom prst="rect">
            <a:avLst/>
          </a:prstGeom>
          <a:noFill/>
        </p:spPr>
        <p:txBody>
          <a:bodyPr vert="horz" wrap="square" lIns="0" tIns="0" rIns="0" bIns="0" rtlCol="0" anchor="t">
            <a:spAutoFit/>
          </a:bodyPr>
          <a:lstStyle>
            <a:lvl1pPr marL="0" indent="0" algn="l" defTabSz="342900" rtl="0" eaLnBrk="1" latinLnBrk="0" hangingPunct="1">
              <a:lnSpc>
                <a:spcPct val="100000"/>
              </a:lnSpc>
              <a:spcBef>
                <a:spcPts val="0"/>
              </a:spcBef>
              <a:spcAft>
                <a:spcPts val="0"/>
              </a:spcAft>
              <a:buClr>
                <a:schemeClr val="accent4">
                  <a:lumMod val="60000"/>
                  <a:lumOff val="40000"/>
                </a:schemeClr>
              </a:buClr>
              <a:buSzPct val="80000"/>
              <a:buFont typeface="Arial"/>
              <a:buNone/>
              <a:defRPr sz="1650" b="0" kern="1200">
                <a:solidFill>
                  <a:schemeClr val="accent4">
                    <a:lumMod val="20000"/>
                    <a:lumOff val="80000"/>
                  </a:schemeClr>
                </a:solidFill>
                <a:latin typeface="+mn-lt"/>
                <a:ea typeface="+mn-ea"/>
                <a:cs typeface="Arial"/>
              </a:defRPr>
            </a:lvl1pPr>
            <a:lvl2pPr marL="3429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350" b="1" kern="1200">
                <a:solidFill>
                  <a:schemeClr val="tx1">
                    <a:tint val="75000"/>
                  </a:schemeClr>
                </a:solidFill>
                <a:latin typeface="+mn-lt"/>
                <a:ea typeface="+mn-ea"/>
                <a:cs typeface="Arial"/>
              </a:defRPr>
            </a:lvl2pPr>
            <a:lvl3pPr marL="685800" indent="0" algn="l" defTabSz="342900" rtl="0" eaLnBrk="1" latinLnBrk="0" hangingPunct="1">
              <a:lnSpc>
                <a:spcPct val="100000"/>
              </a:lnSpc>
              <a:spcBef>
                <a:spcPts val="0"/>
              </a:spcBef>
              <a:spcAft>
                <a:spcPts val="450"/>
              </a:spcAft>
              <a:buClr>
                <a:schemeClr val="accent4">
                  <a:lumMod val="60000"/>
                  <a:lumOff val="40000"/>
                </a:schemeClr>
              </a:buClr>
              <a:buSzPct val="80000"/>
              <a:buFont typeface="Lucida Grande"/>
              <a:buNone/>
              <a:defRPr sz="1200" b="1" kern="1200">
                <a:solidFill>
                  <a:schemeClr val="tx1">
                    <a:tint val="75000"/>
                  </a:schemeClr>
                </a:solidFill>
                <a:latin typeface="+mn-lt"/>
                <a:ea typeface="+mn-ea"/>
                <a:cs typeface="Arial"/>
              </a:defRPr>
            </a:lvl3pPr>
            <a:lvl4pPr marL="1028700" indent="0" algn="l" defTabSz="342900" rtl="0" eaLnBrk="1" latinLnBrk="0" hangingPunct="1">
              <a:lnSpc>
                <a:spcPts val="1350"/>
              </a:lnSpc>
              <a:spcBef>
                <a:spcPts val="0"/>
              </a:spcBef>
              <a:spcAft>
                <a:spcPts val="450"/>
              </a:spcAft>
              <a:buClr>
                <a:schemeClr val="accent4">
                  <a:lumMod val="60000"/>
                  <a:lumOff val="40000"/>
                </a:schemeClr>
              </a:buClr>
              <a:buSzPct val="80000"/>
              <a:buFont typeface="Lucida Grande"/>
              <a:buNone/>
              <a:defRPr sz="1050" b="1" kern="1200">
                <a:solidFill>
                  <a:schemeClr val="tx1">
                    <a:tint val="75000"/>
                  </a:schemeClr>
                </a:solidFill>
                <a:latin typeface="+mn-lt"/>
                <a:ea typeface="+mn-ea"/>
                <a:cs typeface="Arial"/>
              </a:defRPr>
            </a:lvl4pPr>
            <a:lvl5pPr marL="1371600" indent="0" algn="l" defTabSz="342900" rtl="0" eaLnBrk="1" latinLnBrk="0" hangingPunct="1">
              <a:lnSpc>
                <a:spcPts val="1425"/>
              </a:lnSpc>
              <a:spcBef>
                <a:spcPts val="0"/>
              </a:spcBef>
              <a:spcAft>
                <a:spcPts val="450"/>
              </a:spcAft>
              <a:buClr>
                <a:schemeClr val="accent4">
                  <a:lumMod val="60000"/>
                  <a:lumOff val="40000"/>
                </a:schemeClr>
              </a:buClr>
              <a:buSzPct val="80000"/>
              <a:buFont typeface="Lucida Grande"/>
              <a:buNone/>
              <a:defRPr lang="en-US" sz="1050" b="1" kern="1200">
                <a:solidFill>
                  <a:schemeClr val="tx1">
                    <a:tint val="75000"/>
                  </a:schemeClr>
                </a:solidFill>
                <a:latin typeface="+mn-lt"/>
                <a:ea typeface="+mn-ea"/>
                <a:cs typeface="Arial"/>
              </a:defRPr>
            </a:lvl5pPr>
            <a:lvl6pPr marL="1714500" indent="0" algn="l" defTabSz="301229" rtl="0" eaLnBrk="1" latinLnBrk="0" hangingPunct="1">
              <a:lnSpc>
                <a:spcPts val="1275"/>
              </a:lnSpc>
              <a:spcBef>
                <a:spcPts val="225"/>
              </a:spcBef>
              <a:spcAft>
                <a:spcPts val="225"/>
              </a:spcAft>
              <a:buSzPct val="80000"/>
              <a:buFont typeface="Lucida Grande"/>
              <a:buNone/>
              <a:tabLst>
                <a:tab pos="1113235" algn="l"/>
              </a:tabLst>
              <a:defRPr sz="1050" b="1" kern="1200">
                <a:solidFill>
                  <a:schemeClr val="tx1">
                    <a:tint val="75000"/>
                  </a:schemeClr>
                </a:solidFill>
                <a:latin typeface="Arial"/>
                <a:ea typeface="+mn-ea"/>
                <a:cs typeface="Arial"/>
              </a:defRPr>
            </a:lvl6pPr>
            <a:lvl7pPr marL="20574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7pPr>
            <a:lvl8pPr marL="24003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8pPr>
            <a:lvl9pPr marL="2743200" indent="0" algn="l" defTabSz="342900" rtl="0" eaLnBrk="1" latinLnBrk="0" hangingPunct="1">
              <a:lnSpc>
                <a:spcPts val="1275"/>
              </a:lnSpc>
              <a:spcBef>
                <a:spcPts val="225"/>
              </a:spcBef>
              <a:spcAft>
                <a:spcPts val="225"/>
              </a:spcAft>
              <a:buSzPct val="80000"/>
              <a:buFont typeface="Lucida Grande"/>
              <a:buNone/>
              <a:defRPr sz="1050" b="1" kern="1200">
                <a:solidFill>
                  <a:schemeClr val="tx1">
                    <a:tint val="75000"/>
                  </a:schemeClr>
                </a:solidFill>
                <a:latin typeface="Arial"/>
                <a:ea typeface="+mn-ea"/>
                <a:cs typeface="Arial"/>
              </a:defRPr>
            </a:lvl9pPr>
          </a:lstStyle>
          <a:p>
            <a:r>
              <a:rPr lang="fr-FR" sz="1500" dirty="0" err="1">
                <a:solidFill>
                  <a:schemeClr val="tx1"/>
                </a:solidFill>
                <a:cs typeface="Avenir LT Std 65 Medium" charset="0"/>
              </a:rPr>
              <a:t>Typescript</a:t>
            </a:r>
            <a:endParaRPr lang="fr-FR" sz="1500" dirty="0">
              <a:solidFill>
                <a:schemeClr val="tx1"/>
              </a:solidFill>
              <a:cs typeface="Avenir LT Std 65 Medium" charset="0"/>
            </a:endParaRPr>
          </a:p>
          <a:p>
            <a:r>
              <a:rPr lang="fr-FR" sz="1500" dirty="0" err="1">
                <a:solidFill>
                  <a:schemeClr val="tx1"/>
                </a:solidFill>
                <a:cs typeface="Avenir LT Std 65 Medium" charset="0"/>
              </a:rPr>
              <a:t>NodeJS</a:t>
            </a:r>
            <a:endParaRPr lang="fr-FR" sz="1500" dirty="0">
              <a:solidFill>
                <a:schemeClr val="tx1"/>
              </a:solidFill>
              <a:cs typeface="Avenir LT Std 65 Medium" charset="0"/>
            </a:endParaRPr>
          </a:p>
          <a:p>
            <a:r>
              <a:rPr lang="fr-FR" sz="1500" dirty="0" err="1">
                <a:solidFill>
                  <a:schemeClr val="tx1"/>
                </a:solidFill>
                <a:cs typeface="Avenir LT Std 65 Medium" charset="0"/>
              </a:rPr>
              <a:t>Typescript</a:t>
            </a:r>
            <a:r>
              <a:rPr lang="fr-FR" sz="1500" dirty="0">
                <a:solidFill>
                  <a:schemeClr val="tx1"/>
                </a:solidFill>
                <a:cs typeface="Avenir LT Std 65 Medium" charset="0"/>
              </a:rPr>
              <a:t> compiler</a:t>
            </a:r>
          </a:p>
          <a:p>
            <a:r>
              <a:rPr lang="fr-FR" sz="1500" dirty="0">
                <a:solidFill>
                  <a:schemeClr val="tx1"/>
                </a:solidFill>
                <a:cs typeface="Avenir LT Std 65 Medium" charset="0"/>
              </a:rPr>
              <a:t>Widget</a:t>
            </a:r>
          </a:p>
          <a:p>
            <a:endParaRPr lang="fr-FR" sz="1500" dirty="0">
              <a:solidFill>
                <a:schemeClr val="tx1"/>
              </a:solidFill>
              <a:cs typeface="Avenir LT Std 65 Medium" charset="0"/>
            </a:endParaRPr>
          </a:p>
        </p:txBody>
      </p:sp>
      <p:pic>
        <p:nvPicPr>
          <p:cNvPr id="2" name="Image 1"/>
          <p:cNvPicPr>
            <a:picLocks noChangeAspect="1"/>
          </p:cNvPicPr>
          <p:nvPr/>
        </p:nvPicPr>
        <p:blipFill>
          <a:blip r:embed="rId4"/>
          <a:stretch>
            <a:fillRect/>
          </a:stretch>
        </p:blipFill>
        <p:spPr>
          <a:xfrm>
            <a:off x="1291364" y="1502429"/>
            <a:ext cx="5008953" cy="4586871"/>
          </a:xfrm>
          <a:prstGeom prst="rect">
            <a:avLst/>
          </a:prstGeom>
        </p:spPr>
      </p:pic>
    </p:spTree>
    <p:extLst>
      <p:ext uri="{BB962C8B-B14F-4D97-AF65-F5344CB8AC3E}">
        <p14:creationId xmlns:p14="http://schemas.microsoft.com/office/powerpoint/2010/main" val="247262961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defPPr>
              <a:defRPr lang="en-US"/>
            </a:defPPr>
            <a:lvl1pPr algn="ctr">
              <a:lnSpc>
                <a:spcPct val="100000"/>
              </a:lnSpc>
              <a:spcBef>
                <a:spcPct val="0"/>
              </a:spcBef>
              <a:buNone/>
              <a:defRPr sz="3200" b="0">
                <a:solidFill>
                  <a:schemeClr val="accent3"/>
                </a:solidFill>
                <a:latin typeface="+mj-lt"/>
                <a:ea typeface="+mj-ea"/>
                <a:cs typeface="Arial"/>
              </a:defRPr>
            </a:lvl1pPr>
          </a:lstStyle>
          <a:p>
            <a:r>
              <a:rPr lang="fr-FR" dirty="0"/>
              <a:t>Roadmap</a:t>
            </a:r>
          </a:p>
          <a:p>
            <a:r>
              <a:rPr lang="fr-FR" dirty="0"/>
              <a:t>  </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27360865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682625"/>
            <a:ext cx="3771145" cy="184806"/>
          </a:xfrm>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Roadmap</a:t>
            </a:r>
          </a:p>
          <a:p>
            <a:endParaRPr lang="fr-FR" dirty="0"/>
          </a:p>
        </p:txBody>
      </p:sp>
      <p:sp>
        <p:nvSpPr>
          <p:cNvPr id="5" name="Espace réservé du contenu 1"/>
          <p:cNvSpPr>
            <a:spLocks noGrp="1"/>
          </p:cNvSpPr>
          <p:nvPr>
            <p:ph sz="quarter" idx="18"/>
          </p:nvPr>
        </p:nvSpPr>
        <p:spPr>
          <a:xfrm>
            <a:off x="685800" y="1439281"/>
            <a:ext cx="10369296" cy="3429000"/>
          </a:xfrm>
        </p:spPr>
        <p:txBody>
          <a:bodyPr/>
          <a:lstStyle/>
          <a:p>
            <a:pPr marL="0" indent="0">
              <a:buNone/>
            </a:pPr>
            <a:r>
              <a:rPr lang="fr-FR" sz="1600" dirty="0"/>
              <a:t>4.10</a:t>
            </a:r>
          </a:p>
          <a:p>
            <a:pPr marL="0" indent="0">
              <a:buNone/>
            </a:pPr>
            <a:r>
              <a:rPr lang="fr-FR" sz="1600" dirty="0">
                <a:solidFill>
                  <a:schemeClr val="accent4"/>
                </a:solidFill>
              </a:rPr>
              <a:t>Nouvelles fonctions d’éditions</a:t>
            </a:r>
            <a:r>
              <a:rPr lang="fr-FR" sz="1600" dirty="0"/>
              <a:t> pour aller vers une édition complète 2D et 3D:</a:t>
            </a:r>
          </a:p>
          <a:p>
            <a:pPr marL="0" indent="0">
              <a:buNone/>
            </a:pPr>
            <a:r>
              <a:rPr lang="fr-FR" sz="1600" b="0" dirty="0"/>
              <a:t>Ajout, suppression de vertex sur mobile</a:t>
            </a:r>
          </a:p>
          <a:p>
            <a:pPr marL="0" indent="0">
              <a:buNone/>
            </a:pPr>
            <a:r>
              <a:rPr lang="fr-FR" sz="1600" b="0" dirty="0"/>
              <a:t>Amélioration de l’outil de dessin</a:t>
            </a:r>
          </a:p>
          <a:p>
            <a:pPr marL="0" indent="0">
              <a:buNone/>
            </a:pPr>
            <a:r>
              <a:rPr lang="fr-FR" sz="1600" dirty="0" err="1">
                <a:solidFill>
                  <a:schemeClr val="accent4"/>
                </a:solidFill>
              </a:rPr>
              <a:t>Rendering</a:t>
            </a:r>
            <a:r>
              <a:rPr lang="fr-FR" sz="1600" dirty="0"/>
              <a:t> :</a:t>
            </a:r>
          </a:p>
          <a:p>
            <a:pPr marL="0" indent="0">
              <a:buNone/>
            </a:pPr>
            <a:r>
              <a:rPr lang="fr-FR" sz="1600" b="0" dirty="0"/>
              <a:t>Rendu complet des </a:t>
            </a:r>
            <a:r>
              <a:rPr lang="fr-FR" sz="1600" b="0" dirty="0" err="1"/>
              <a:t>layers</a:t>
            </a:r>
            <a:r>
              <a:rPr lang="fr-FR" sz="1600" b="0" dirty="0"/>
              <a:t> en </a:t>
            </a:r>
            <a:r>
              <a:rPr lang="fr-FR" sz="1600" b="0" dirty="0" err="1"/>
              <a:t>webGL</a:t>
            </a:r>
            <a:endParaRPr lang="fr-FR" sz="1600" b="0" dirty="0"/>
          </a:p>
          <a:p>
            <a:pPr marL="0" indent="0">
              <a:buNone/>
            </a:pPr>
            <a:r>
              <a:rPr lang="fr-FR" sz="1600" b="0" dirty="0"/>
              <a:t>Tout comme la </a:t>
            </a:r>
            <a:r>
              <a:rPr lang="fr-FR" sz="1600" b="0" dirty="0" err="1"/>
              <a:t>SceneView</a:t>
            </a:r>
            <a:r>
              <a:rPr lang="fr-FR" sz="1600" b="0" dirty="0"/>
              <a:t>, la </a:t>
            </a:r>
            <a:r>
              <a:rPr lang="fr-FR" sz="1600" b="0" dirty="0" err="1"/>
              <a:t>MapView</a:t>
            </a:r>
            <a:r>
              <a:rPr lang="fr-FR" sz="1600" b="0" dirty="0"/>
              <a:t> utilisera un seul </a:t>
            </a:r>
            <a:r>
              <a:rPr lang="fr-FR" sz="1600" b="0" dirty="0" err="1"/>
              <a:t>canvas</a:t>
            </a:r>
            <a:r>
              <a:rPr lang="fr-FR" sz="1600" b="0" dirty="0"/>
              <a:t> HTML et </a:t>
            </a:r>
            <a:r>
              <a:rPr lang="fr-FR" sz="1600" b="0" dirty="0" err="1"/>
              <a:t>WebGL</a:t>
            </a:r>
            <a:r>
              <a:rPr lang="fr-FR" sz="1600" b="0" dirty="0"/>
              <a:t> pour visualiser l'ensemble des </a:t>
            </a:r>
            <a:r>
              <a:rPr lang="fr-FR" sz="1600" b="0" dirty="0" err="1"/>
              <a:t>layers</a:t>
            </a:r>
            <a:r>
              <a:rPr lang="fr-FR" sz="1600" b="0" dirty="0"/>
              <a:t>.</a:t>
            </a:r>
          </a:p>
          <a:p>
            <a:pPr marL="0" indent="0">
              <a:buNone/>
            </a:pPr>
            <a:r>
              <a:rPr lang="fr-FR" sz="1600" b="0" dirty="0"/>
              <a:t>Pour le moment en 4.9 seuls le </a:t>
            </a:r>
            <a:r>
              <a:rPr lang="fr-FR" sz="1600" b="0" dirty="0" err="1"/>
              <a:t>VectorTileLayer</a:t>
            </a:r>
            <a:r>
              <a:rPr lang="fr-FR" sz="1600" b="0" dirty="0"/>
              <a:t>, </a:t>
            </a:r>
            <a:r>
              <a:rPr lang="fr-FR" sz="1600" b="0" dirty="0" err="1"/>
              <a:t>FeatureLayer</a:t>
            </a:r>
            <a:r>
              <a:rPr lang="fr-FR" sz="1600" b="0" dirty="0"/>
              <a:t> et </a:t>
            </a:r>
            <a:r>
              <a:rPr lang="fr-FR" sz="1600" b="0" dirty="0" err="1"/>
              <a:t>CSVLayer</a:t>
            </a:r>
            <a:r>
              <a:rPr lang="fr-FR" sz="1600" b="0" dirty="0"/>
              <a:t> peuvent tirer parti de la carte graphique.</a:t>
            </a:r>
          </a:p>
          <a:p>
            <a:pPr marL="0" indent="0">
              <a:buNone/>
            </a:pPr>
            <a:r>
              <a:rPr lang="fr-FR" sz="1600" b="0" dirty="0"/>
              <a:t>Cela devrait se traduire par une </a:t>
            </a:r>
            <a:r>
              <a:rPr lang="fr-FR" sz="1600" b="0" dirty="0" err="1"/>
              <a:t>MapView</a:t>
            </a:r>
            <a:r>
              <a:rPr lang="fr-FR" sz="1600" b="0" dirty="0"/>
              <a:t> plus performante, plus rapide a démarrer.</a:t>
            </a:r>
          </a:p>
          <a:p>
            <a:pPr marL="0" indent="0">
              <a:buNone/>
            </a:pPr>
            <a:r>
              <a:rPr lang="fr-FR" sz="1600" dirty="0">
                <a:solidFill>
                  <a:schemeClr val="accent4"/>
                </a:solidFill>
              </a:rPr>
              <a:t>Widget</a:t>
            </a:r>
            <a:r>
              <a:rPr lang="fr-FR" sz="1600" dirty="0"/>
              <a:t> :</a:t>
            </a:r>
          </a:p>
          <a:p>
            <a:pPr marL="0" indent="0">
              <a:buNone/>
            </a:pPr>
            <a:r>
              <a:rPr lang="fr-FR" sz="1600" b="0" dirty="0"/>
              <a:t>Widget de mesure pour la 2D</a:t>
            </a:r>
          </a:p>
          <a:p>
            <a:pPr marL="0" indent="0">
              <a:buNone/>
            </a:pPr>
            <a:r>
              <a:rPr lang="fr-FR" sz="1600" b="0" dirty="0"/>
              <a:t>Widget </a:t>
            </a:r>
            <a:r>
              <a:rPr lang="fr-FR" sz="1600" b="0" dirty="0" err="1"/>
              <a:t>TemplatePicker</a:t>
            </a:r>
            <a:endParaRPr lang="fr-FR" sz="1600" b="0" dirty="0"/>
          </a:p>
          <a:p>
            <a:pPr marL="0" indent="0">
              <a:buNone/>
            </a:pPr>
            <a:r>
              <a:rPr lang="fr-FR" sz="1600" dirty="0">
                <a:solidFill>
                  <a:schemeClr val="accent4"/>
                </a:solidFill>
              </a:rPr>
              <a:t>Label</a:t>
            </a:r>
            <a:r>
              <a:rPr lang="fr-FR" sz="1600" dirty="0"/>
              <a:t> :</a:t>
            </a:r>
          </a:p>
          <a:p>
            <a:pPr marL="0" indent="0">
              <a:buNone/>
            </a:pPr>
            <a:r>
              <a:rPr lang="fr-FR" sz="1600" b="0" dirty="0"/>
              <a:t>Label des entités </a:t>
            </a:r>
            <a:r>
              <a:rPr lang="fr-FR" sz="1600" b="0" dirty="0" err="1"/>
              <a:t>polylines</a:t>
            </a:r>
            <a:endParaRPr lang="fr-FR" sz="1600" b="0" dirty="0"/>
          </a:p>
        </p:txBody>
      </p:sp>
      <p:pic>
        <p:nvPicPr>
          <p:cNvPr id="1026" name="Picture 2" descr="RÃ©sultat de recherche d'images pour &quot;3d drawing arcgi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780" y="474039"/>
            <a:ext cx="2869201" cy="156328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196" y="1983481"/>
            <a:ext cx="3294271" cy="1375358"/>
          </a:xfrm>
          <a:prstGeom prst="rect">
            <a:avLst/>
          </a:prstGeom>
        </p:spPr>
      </p:pic>
      <p:pic>
        <p:nvPicPr>
          <p:cNvPr id="1028" name="Picture 4" descr="RÃ©sultat de recherche d'images pour &quot;template picke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4138" y="4651449"/>
            <a:ext cx="1842330" cy="195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46928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Fondamentaux</a:t>
            </a:r>
          </a:p>
          <a:p>
            <a:endParaRPr lang="fr-FR" dirty="0"/>
          </a:p>
        </p:txBody>
      </p:sp>
      <p:sp>
        <p:nvSpPr>
          <p:cNvPr id="3" name="Espace réservé du contenu 2"/>
          <p:cNvSpPr>
            <a:spLocks noGrp="1"/>
          </p:cNvSpPr>
          <p:nvPr>
            <p:ph sz="quarter" idx="18"/>
          </p:nvPr>
        </p:nvSpPr>
        <p:spPr>
          <a:xfrm>
            <a:off x="527124" y="1836867"/>
            <a:ext cx="10369296" cy="3993777"/>
          </a:xfrm>
        </p:spPr>
        <p:txBody>
          <a:bodyPr/>
          <a:lstStyle/>
          <a:p>
            <a:r>
              <a:rPr lang="fr-FR" dirty="0">
                <a:hlinkClick r:id="rId3"/>
              </a:rPr>
              <a:t>https://developers.arcgis.com</a:t>
            </a:r>
            <a:endParaRPr lang="fr-FR" dirty="0"/>
          </a:p>
          <a:p>
            <a:pPr marL="0" indent="0">
              <a:buNone/>
            </a:pPr>
            <a:r>
              <a:rPr lang="fr-FR" b="0" dirty="0"/>
              <a:t>Documentation et ressources des différents API et SDKs </a:t>
            </a:r>
            <a:r>
              <a:rPr lang="fr-FR" b="0" dirty="0" err="1"/>
              <a:t>ArcGIS</a:t>
            </a:r>
            <a:r>
              <a:rPr lang="fr-FR" b="0" dirty="0"/>
              <a:t> </a:t>
            </a:r>
          </a:p>
          <a:p>
            <a:r>
              <a:rPr lang="fr-FR" dirty="0">
                <a:hlinkClick r:id="rId4"/>
              </a:rPr>
              <a:t>https://developers.arcgis.com/labs/</a:t>
            </a:r>
            <a:endParaRPr lang="fr-FR" dirty="0"/>
          </a:p>
          <a:p>
            <a:pPr marL="0" indent="0">
              <a:buNone/>
            </a:pPr>
            <a:r>
              <a:rPr lang="fr-FR" b="0" dirty="0"/>
              <a:t>Tutoriaux </a:t>
            </a:r>
            <a:r>
              <a:rPr lang="fr-FR" b="0" dirty="0" err="1"/>
              <a:t>ArcGIS</a:t>
            </a:r>
            <a:r>
              <a:rPr lang="fr-FR" b="0" dirty="0"/>
              <a:t> </a:t>
            </a:r>
            <a:r>
              <a:rPr lang="fr-FR" b="0" dirty="0" err="1"/>
              <a:t>DevLabs</a:t>
            </a:r>
            <a:r>
              <a:rPr lang="fr-FR" b="0" dirty="0"/>
              <a:t> pour apprendre à créer des applications cartographiques </a:t>
            </a:r>
            <a:endParaRPr lang="fr-FR" b="0" dirty="0">
              <a:hlinkClick r:id="rId5"/>
            </a:endParaRPr>
          </a:p>
          <a:p>
            <a:r>
              <a:rPr lang="fr-FR" dirty="0">
                <a:hlinkClick r:id="rId5"/>
              </a:rPr>
              <a:t>https://github.com/Esri</a:t>
            </a:r>
            <a:endParaRPr lang="fr-FR" dirty="0"/>
          </a:p>
          <a:p>
            <a:pPr marL="0" indent="0">
              <a:buNone/>
            </a:pPr>
            <a:r>
              <a:rPr lang="fr-FR" b="0" dirty="0"/>
              <a:t>Projets </a:t>
            </a:r>
            <a:r>
              <a:rPr lang="fr-FR" b="0" dirty="0" err="1"/>
              <a:t>Esri</a:t>
            </a:r>
            <a:r>
              <a:rPr lang="fr-FR" b="0" dirty="0"/>
              <a:t> sur </a:t>
            </a:r>
            <a:r>
              <a:rPr lang="fr-FR" b="0" dirty="0" err="1"/>
              <a:t>GitHub</a:t>
            </a:r>
            <a:r>
              <a:rPr lang="fr-FR" b="0" dirty="0"/>
              <a:t> </a:t>
            </a:r>
          </a:p>
          <a:p>
            <a:r>
              <a:rPr lang="fr-FR" dirty="0">
                <a:hlinkClick r:id="rId6"/>
              </a:rPr>
              <a:t>https://github.com/Esri/esri-loader</a:t>
            </a:r>
            <a:endParaRPr lang="fr-FR" dirty="0"/>
          </a:p>
          <a:p>
            <a:pPr marL="0" indent="0">
              <a:buNone/>
            </a:pPr>
            <a:r>
              <a:rPr lang="fr-FR" b="0" dirty="0"/>
              <a:t>Une petite bibliothèque pour charger des modules à partir des versions 4.x ou 3.x de l’API </a:t>
            </a:r>
            <a:r>
              <a:rPr lang="fr-FR" b="0" dirty="0" err="1"/>
              <a:t>ArcGIS</a:t>
            </a:r>
            <a:r>
              <a:rPr lang="fr-FR" b="0" dirty="0"/>
              <a:t> pour JavaScript dans des applications non-dojo (</a:t>
            </a:r>
            <a:r>
              <a:rPr lang="fr-FR" b="0" dirty="0" err="1"/>
              <a:t>Angular</a:t>
            </a:r>
            <a:r>
              <a:rPr lang="fr-FR" b="0" dirty="0"/>
              <a:t>,  </a:t>
            </a:r>
            <a:r>
              <a:rPr lang="fr-FR" b="0" dirty="0" err="1"/>
              <a:t>React</a:t>
            </a:r>
            <a:r>
              <a:rPr lang="fr-FR" b="0" dirty="0"/>
              <a:t> </a:t>
            </a:r>
            <a:r>
              <a:rPr lang="fr-FR" b="0" dirty="0" smtClean="0"/>
              <a:t>…)</a:t>
            </a:r>
          </a:p>
          <a:p>
            <a:r>
              <a:rPr lang="fr-FR" dirty="0" smtClean="0">
                <a:hlinkClick r:id="rId7"/>
              </a:rPr>
              <a:t>https</a:t>
            </a:r>
            <a:r>
              <a:rPr lang="fr-FR" dirty="0">
                <a:hlinkClick r:id="rId7"/>
              </a:rPr>
              <a:t>://developers.arcgis.com/javascript/latest/guide/</a:t>
            </a:r>
            <a:endParaRPr lang="fr-FR" dirty="0"/>
          </a:p>
          <a:p>
            <a:pPr marL="0" indent="0">
              <a:buNone/>
            </a:pPr>
            <a:endParaRPr lang="fr-FR" b="0" dirty="0"/>
          </a:p>
          <a:p>
            <a:endParaRPr lang="fr-FR" dirty="0"/>
          </a:p>
        </p:txBody>
      </p:sp>
    </p:spTree>
    <p:extLst>
      <p:ext uri="{BB962C8B-B14F-4D97-AF65-F5344CB8AC3E}">
        <p14:creationId xmlns:p14="http://schemas.microsoft.com/office/powerpoint/2010/main" val="2761524191"/>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 xmlns:a16="http://schemas.microsoft.com/office/drawing/2014/main" id="{18725ECA-B442-2942-990D-CF4F3FF8A346}"/>
              </a:ext>
            </a:extLst>
          </p:cNvPr>
          <p:cNvPicPr>
            <a:picLocks noChangeAspect="1"/>
          </p:cNvPicPr>
          <p:nvPr/>
        </p:nvPicPr>
        <p:blipFill>
          <a:blip r:embed="rId3">
            <a:alphaModFix/>
          </a:blip>
          <a:stretch>
            <a:fillRect/>
          </a:stretch>
        </p:blipFill>
        <p:spPr>
          <a:xfrm>
            <a:off x="10040104" y="6209187"/>
            <a:ext cx="2151896" cy="648813"/>
          </a:xfrm>
          <a:prstGeom prst="rect">
            <a:avLst/>
          </a:prstGeom>
        </p:spPr>
      </p:pic>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600" dirty="0">
                <a:solidFill>
                  <a:prstClr val="white"/>
                </a:solidFill>
                <a:ea typeface="Avenir LT Std 55 Roman" charset="0"/>
                <a:cs typeface="Avenir LT Std 55 Roman" charset="0"/>
              </a:rPr>
              <a:t>Questions / </a:t>
            </a:r>
            <a:r>
              <a:rPr lang="fr-FR" sz="3600" dirty="0" smtClean="0">
                <a:solidFill>
                  <a:prstClr val="white"/>
                </a:solidFill>
                <a:ea typeface="Avenir LT Std 55 Roman" charset="0"/>
                <a:cs typeface="Avenir LT Std 55 Roman" charset="0"/>
              </a:rPr>
              <a:t>Réponses</a:t>
            </a:r>
          </a:p>
          <a:p>
            <a:pPr algn="ctr"/>
            <a:endParaRPr lang="fr-FR" sz="3600" dirty="0">
              <a:solidFill>
                <a:prstClr val="white"/>
              </a:solidFill>
            </a:endParaRPr>
          </a:p>
          <a:p>
            <a:r>
              <a:rPr lang="fr-FR" sz="2800" b="0" dirty="0">
                <a:hlinkClick r:id="rId4"/>
              </a:rPr>
              <a:t>https://github.com/sjguirim</a:t>
            </a:r>
            <a:endParaRPr lang="fr-FR" sz="2800" b="0" dirty="0"/>
          </a:p>
          <a:p>
            <a:r>
              <a:rPr lang="fr-FR" sz="2800" b="0" dirty="0">
                <a:hlinkClick r:id="rId5"/>
              </a:rPr>
              <a:t>https://github.com/fgrataloup</a:t>
            </a:r>
            <a:endParaRPr lang="fr-FR" sz="2800" b="0" dirty="0"/>
          </a:p>
          <a:p>
            <a:pPr algn="ctr"/>
            <a:endParaRPr lang="fr-FR" sz="3600" dirty="0"/>
          </a:p>
        </p:txBody>
      </p:sp>
      <p:pic>
        <p:nvPicPr>
          <p:cNvPr id="10" name="Image 9">
            <a:extLst>
              <a:ext uri="{FF2B5EF4-FFF2-40B4-BE49-F238E27FC236}">
                <a16:creationId xmlns="" xmlns:a16="http://schemas.microsoft.com/office/drawing/2014/main" id="{E9F91EE0-4CEF-0246-8D61-CFF288C07544}"/>
              </a:ext>
            </a:extLst>
          </p:cNvPr>
          <p:cNvPicPr>
            <a:picLocks noChangeAspect="1"/>
          </p:cNvPicPr>
          <p:nvPr/>
        </p:nvPicPr>
        <p:blipFill>
          <a:blip r:embed="rId6"/>
          <a:stretch>
            <a:fillRect/>
          </a:stretch>
        </p:blipFill>
        <p:spPr>
          <a:xfrm>
            <a:off x="182567" y="184166"/>
            <a:ext cx="1674481" cy="340478"/>
          </a:xfrm>
          <a:prstGeom prst="rect">
            <a:avLst/>
          </a:prstGeom>
        </p:spPr>
      </p:pic>
    </p:spTree>
    <p:extLst>
      <p:ext uri="{BB962C8B-B14F-4D97-AF65-F5344CB8AC3E}">
        <p14:creationId xmlns:p14="http://schemas.microsoft.com/office/powerpoint/2010/main" val="86090815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4" name="Espace réservé du texte 3"/>
          <p:cNvSpPr>
            <a:spLocks noGrp="1"/>
          </p:cNvSpPr>
          <p:nvPr>
            <p:ph type="body" sz="quarter" idx="16"/>
          </p:nvPr>
        </p:nvSpPr>
        <p:spPr>
          <a:xfrm>
            <a:off x="685800" y="1097309"/>
            <a:ext cx="10826496" cy="492443"/>
          </a:xfrm>
        </p:spPr>
        <p:txBody>
          <a:bodyPr/>
          <a:lstStyle/>
          <a:p>
            <a:r>
              <a:rPr lang="fr-FR" dirty="0"/>
              <a:t>Introduction</a:t>
            </a:r>
          </a:p>
          <a:p>
            <a:endParaRPr lang="fr-FR" dirty="0"/>
          </a:p>
        </p:txBody>
      </p:sp>
      <p:sp>
        <p:nvSpPr>
          <p:cNvPr id="5" name="Espace réservé du contenu 4"/>
          <p:cNvSpPr>
            <a:spLocks noGrp="1"/>
          </p:cNvSpPr>
          <p:nvPr>
            <p:ph sz="quarter" idx="18"/>
          </p:nvPr>
        </p:nvSpPr>
        <p:spPr/>
        <p:txBody>
          <a:bodyPr/>
          <a:lstStyle/>
          <a:p>
            <a:pPr marL="0" indent="0">
              <a:buNone/>
            </a:pPr>
            <a:r>
              <a:rPr lang="fr-FR" u="sng" dirty="0"/>
              <a:t>4 mises à jour par an :</a:t>
            </a:r>
          </a:p>
          <a:p>
            <a:pPr marL="0" indent="0">
              <a:buNone/>
            </a:pPr>
            <a:endParaRPr lang="fr-FR" u="sng" dirty="0"/>
          </a:p>
          <a:p>
            <a:pPr marL="0" indent="0">
              <a:buNone/>
            </a:pPr>
            <a:r>
              <a:rPr lang="fr-FR" dirty="0"/>
              <a:t>Mars 2017 : 4.3 / 3.20</a:t>
            </a:r>
          </a:p>
          <a:p>
            <a:pPr marL="0" indent="0">
              <a:buNone/>
            </a:pPr>
            <a:r>
              <a:rPr lang="fr-FR" dirty="0"/>
              <a:t>Juillet 2017 : 4.4 / 3.21</a:t>
            </a:r>
          </a:p>
          <a:p>
            <a:pPr marL="0" indent="0">
              <a:buNone/>
            </a:pPr>
            <a:r>
              <a:rPr lang="fr-FR" dirty="0"/>
              <a:t>Septembre 2017 : 4.5 / 3.22</a:t>
            </a:r>
          </a:p>
          <a:p>
            <a:pPr marL="0" indent="0">
              <a:buNone/>
            </a:pPr>
            <a:r>
              <a:rPr lang="fr-FR" dirty="0"/>
              <a:t>Décembre 2017 : 4.6 / 3.24</a:t>
            </a:r>
          </a:p>
          <a:p>
            <a:pPr marL="0" indent="0">
              <a:buNone/>
            </a:pPr>
            <a:endParaRPr lang="fr-FR" dirty="0"/>
          </a:p>
          <a:p>
            <a:pPr marL="0" indent="0">
              <a:buNone/>
            </a:pPr>
            <a:r>
              <a:rPr lang="fr-FR" dirty="0"/>
              <a:t>Avril 2018 : 4.7 et 3.24</a:t>
            </a:r>
          </a:p>
          <a:p>
            <a:pPr marL="0" indent="0">
              <a:buNone/>
            </a:pPr>
            <a:r>
              <a:rPr lang="fr-FR" dirty="0"/>
              <a:t>Juillet 2018 : 4.8 et 3.25</a:t>
            </a:r>
          </a:p>
          <a:p>
            <a:pPr marL="0" indent="0">
              <a:buNone/>
            </a:pPr>
            <a:r>
              <a:rPr lang="fr-FR" dirty="0"/>
              <a:t>Septembre 2018 : 4.9 et 3.26</a:t>
            </a:r>
          </a:p>
        </p:txBody>
      </p:sp>
    </p:spTree>
    <p:extLst>
      <p:ext uri="{BB962C8B-B14F-4D97-AF65-F5344CB8AC3E}">
        <p14:creationId xmlns:p14="http://schemas.microsoft.com/office/powerpoint/2010/main" val="5213369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2">
            <a:extLst>
              <a:ext uri="{FF2B5EF4-FFF2-40B4-BE49-F238E27FC236}">
                <a16:creationId xmlns="" xmlns:a16="http://schemas.microsoft.com/office/drawing/2014/main" id="{5F0FFDC6-65AF-A04F-ADF6-6A28ADD4D50D}"/>
              </a:ext>
            </a:extLst>
          </p:cNvPr>
          <p:cNvSpPr txBox="1">
            <a:spLocks/>
          </p:cNvSpPr>
          <p:nvPr/>
        </p:nvSpPr>
        <p:spPr>
          <a:xfrm>
            <a:off x="1377998" y="2803205"/>
            <a:ext cx="9088444" cy="1251590"/>
          </a:xfrm>
          <a:prstGeom prst="rect">
            <a:avLst/>
          </a:prstGeom>
        </p:spPr>
        <p:txBody>
          <a:bodyPr anchor="t"/>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fr-FR" sz="3200" b="0">
                <a:solidFill>
                  <a:schemeClr val="accent3"/>
                </a:solidFill>
              </a:rPr>
              <a:t>Nouveautés</a:t>
            </a:r>
          </a:p>
        </p:txBody>
      </p:sp>
      <p:pic>
        <p:nvPicPr>
          <p:cNvPr id="10" name="Image 9">
            <a:extLst>
              <a:ext uri="{FF2B5EF4-FFF2-40B4-BE49-F238E27FC236}">
                <a16:creationId xmlns="" xmlns:a16="http://schemas.microsoft.com/office/drawing/2014/main" id="{77FDFB3A-5980-034A-A967-D84CD8CD2BD6}"/>
              </a:ext>
            </a:extLst>
          </p:cNvPr>
          <p:cNvPicPr>
            <a:picLocks noChangeAspect="1"/>
          </p:cNvPicPr>
          <p:nvPr/>
        </p:nvPicPr>
        <p:blipFill>
          <a:blip r:embed="rId3"/>
          <a:stretch>
            <a:fillRect/>
          </a:stretch>
        </p:blipFill>
        <p:spPr>
          <a:xfrm>
            <a:off x="182567" y="184166"/>
            <a:ext cx="1674481" cy="340478"/>
          </a:xfrm>
          <a:prstGeom prst="rect">
            <a:avLst/>
          </a:prstGeom>
        </p:spPr>
      </p:pic>
    </p:spTree>
    <p:extLst>
      <p:ext uri="{BB962C8B-B14F-4D97-AF65-F5344CB8AC3E}">
        <p14:creationId xmlns:p14="http://schemas.microsoft.com/office/powerpoint/2010/main" val="163498006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3" name="Espace réservé du contenu 2"/>
          <p:cNvSpPr>
            <a:spLocks noGrp="1"/>
          </p:cNvSpPr>
          <p:nvPr>
            <p:ph sz="quarter" idx="18"/>
          </p:nvPr>
        </p:nvSpPr>
        <p:spPr>
          <a:xfrm>
            <a:off x="1106905" y="1589752"/>
            <a:ext cx="10370604" cy="5047304"/>
          </a:xfrm>
        </p:spPr>
        <p:txBody>
          <a:bodyPr vert="horz" lIns="0" tIns="0" rIns="0" bIns="0" rtlCol="0" anchor="t">
            <a:noAutofit/>
          </a:bodyPr>
          <a:lstStyle/>
          <a:p>
            <a:pPr marL="175895" indent="-175895"/>
            <a:endParaRPr lang="fr-FR" sz="1000" b="0"/>
          </a:p>
          <a:p>
            <a:pPr lvl="1" indent="-173355"/>
            <a:endParaRPr lang="fr-FR" sz="1000" b="0"/>
          </a:p>
          <a:p>
            <a:pPr marL="175895" indent="-175895"/>
            <a:endParaRPr lang="fr-FR"/>
          </a:p>
        </p:txBody>
      </p:sp>
      <p:sp>
        <p:nvSpPr>
          <p:cNvPr id="4" name="Espace réservé du texte 3"/>
          <p:cNvSpPr>
            <a:spLocks noGrp="1"/>
          </p:cNvSpPr>
          <p:nvPr>
            <p:ph type="body" sz="quarter" idx="16"/>
          </p:nvPr>
        </p:nvSpPr>
        <p:spPr>
          <a:xfrm>
            <a:off x="685800" y="1097309"/>
            <a:ext cx="10826496" cy="492443"/>
          </a:xfrm>
        </p:spPr>
        <p:txBody>
          <a:bodyPr/>
          <a:lstStyle/>
          <a:p>
            <a:r>
              <a:rPr lang="fr-FR"/>
              <a:t>Nouveautés</a:t>
            </a:r>
          </a:p>
          <a:p>
            <a:endParaRPr lang="fr-FR"/>
          </a:p>
        </p:txBody>
      </p:sp>
      <p:graphicFrame>
        <p:nvGraphicFramePr>
          <p:cNvPr id="7" name="Tableau 5"/>
          <p:cNvGraphicFramePr>
            <a:graphicFrameLocks noGrp="1"/>
          </p:cNvGraphicFramePr>
          <p:nvPr>
            <p:extLst>
              <p:ext uri="{D42A27DB-BD31-4B8C-83A1-F6EECF244321}">
                <p14:modId xmlns:p14="http://schemas.microsoft.com/office/powerpoint/2010/main" val="1018374587"/>
              </p:ext>
            </p:extLst>
          </p:nvPr>
        </p:nvGraphicFramePr>
        <p:xfrm>
          <a:off x="856706" y="1502389"/>
          <a:ext cx="10215904" cy="4835992"/>
        </p:xfrm>
        <a:graphic>
          <a:graphicData uri="http://schemas.openxmlformats.org/drawingml/2006/table">
            <a:tbl>
              <a:tblPr firstRow="1" bandRow="1">
                <a:tableStyleId>{00A15C55-8517-42AA-B614-E9B94910E393}</a:tableStyleId>
              </a:tblPr>
              <a:tblGrid>
                <a:gridCol w="5107952">
                  <a:extLst>
                    <a:ext uri="{9D8B030D-6E8A-4147-A177-3AD203B41FA5}">
                      <a16:colId xmlns:a16="http://schemas.microsoft.com/office/drawing/2014/main" xmlns="" val="20000"/>
                    </a:ext>
                  </a:extLst>
                </a:gridCol>
                <a:gridCol w="5107952">
                  <a:extLst>
                    <a:ext uri="{9D8B030D-6E8A-4147-A177-3AD203B41FA5}">
                      <a16:colId xmlns:a16="http://schemas.microsoft.com/office/drawing/2014/main" xmlns="" val="20001"/>
                    </a:ext>
                  </a:extLst>
                </a:gridCol>
              </a:tblGrid>
              <a:tr h="568792">
                <a:tc>
                  <a:txBody>
                    <a:bodyPr/>
                    <a:lstStyle/>
                    <a:p>
                      <a:pPr algn="ctr"/>
                      <a:r>
                        <a:rPr lang="fr-FR"/>
                        <a:t>Nouveautés de la 4.8 </a:t>
                      </a:r>
                    </a:p>
                  </a:txBody>
                  <a:tcPr/>
                </a:tc>
                <a:tc>
                  <a:txBody>
                    <a:bodyPr/>
                    <a:lstStyle/>
                    <a:p>
                      <a:pPr algn="ctr"/>
                      <a:r>
                        <a:rPr lang="fr-FR"/>
                        <a:t>Nouveautés de la 4.9</a:t>
                      </a:r>
                    </a:p>
                  </a:txBody>
                  <a:tcPr/>
                </a:tc>
                <a:extLst>
                  <a:ext uri="{0D108BD9-81ED-4DB2-BD59-A6C34878D82A}">
                    <a16:rowId xmlns:a16="http://schemas.microsoft.com/office/drawing/2014/main" xmlns="" val="10000"/>
                  </a:ext>
                </a:extLst>
              </a:tr>
              <a:tr h="4090629">
                <a:tc>
                  <a:txBody>
                    <a:bodyPr/>
                    <a:lstStyle/>
                    <a:p>
                      <a:pPr lvl="1" indent="-173355"/>
                      <a:r>
                        <a:rPr lang="fr-FR" sz="1600" b="1" u="sng" err="1">
                          <a:solidFill>
                            <a:srgbClr val="00B9F2"/>
                          </a:solidFill>
                        </a:rPr>
                        <a:t>Labeling</a:t>
                      </a:r>
                      <a:endParaRPr lang="fr-FR" sz="1600" b="1" u="sng">
                        <a:solidFill>
                          <a:srgbClr val="00B9F2"/>
                        </a:solidFill>
                      </a:endParaRPr>
                    </a:p>
                    <a:p>
                      <a:pPr lvl="1" indent="-173355"/>
                      <a:r>
                        <a:rPr lang="fr-FR" sz="1600"/>
                        <a:t>Large point </a:t>
                      </a:r>
                      <a:r>
                        <a:rPr lang="fr-FR" sz="1600" err="1"/>
                        <a:t>datasets</a:t>
                      </a:r>
                      <a:r>
                        <a:rPr lang="fr-FR" sz="1600"/>
                        <a:t> in a </a:t>
                      </a:r>
                      <a:r>
                        <a:rPr lang="fr-FR" sz="1600" err="1"/>
                        <a:t>webscene</a:t>
                      </a:r>
                      <a:endParaRPr lang="fr-FR" sz="1600"/>
                    </a:p>
                    <a:p>
                      <a:pPr lvl="1" indent="-173355"/>
                      <a:r>
                        <a:rPr lang="fr-FR" sz="1600" b="1" u="sng" kern="1200" err="1">
                          <a:solidFill>
                            <a:srgbClr val="00B9F2"/>
                          </a:solidFill>
                        </a:rPr>
                        <a:t>Heatmap</a:t>
                      </a:r>
                      <a:r>
                        <a:rPr lang="fr-FR" sz="1600" b="1" u="sng" kern="1200">
                          <a:solidFill>
                            <a:srgbClr val="00B9F2"/>
                          </a:solidFill>
                        </a:rPr>
                        <a:t> </a:t>
                      </a:r>
                      <a:r>
                        <a:rPr lang="fr-FR" sz="1600" b="1" u="sng" kern="1200" err="1">
                          <a:solidFill>
                            <a:srgbClr val="00B9F2"/>
                          </a:solidFill>
                        </a:rPr>
                        <a:t>renderer</a:t>
                      </a:r>
                      <a:endParaRPr lang="fr-FR" sz="1600" b="1" u="sng" kern="1200">
                        <a:solidFill>
                          <a:srgbClr val="00B9F2"/>
                        </a:solidFill>
                      </a:endParaRPr>
                    </a:p>
                    <a:p>
                      <a:pPr lvl="1" indent="-173355"/>
                      <a:r>
                        <a:rPr lang="fr-FR" sz="1600"/>
                        <a:t>Custom background in a </a:t>
                      </a:r>
                      <a:r>
                        <a:rPr lang="fr-FR" sz="1600" err="1"/>
                        <a:t>webscene</a:t>
                      </a:r>
                      <a:endParaRPr lang="fr-FR" sz="1600"/>
                    </a:p>
                    <a:p>
                      <a:pPr lvl="1" indent="-173355"/>
                      <a:r>
                        <a:rPr lang="fr-FR" sz="1600"/>
                        <a:t>Underground navigation and </a:t>
                      </a:r>
                      <a:r>
                        <a:rPr lang="fr-FR" sz="1600" err="1"/>
                        <a:t>visualization</a:t>
                      </a:r>
                      <a:endParaRPr lang="fr-FR" sz="1600"/>
                    </a:p>
                    <a:p>
                      <a:pPr marL="457200" lvl="1" indent="-173355" algn="l" defTabSz="457200" rtl="0" eaLnBrk="1" latinLnBrk="0" hangingPunct="1"/>
                      <a:r>
                        <a:rPr lang="fr-FR" sz="1600" b="1" u="sng" kern="1200" err="1">
                          <a:solidFill>
                            <a:srgbClr val="00B9F2"/>
                          </a:solidFill>
                        </a:rPr>
                        <a:t>FeatureLayer</a:t>
                      </a:r>
                      <a:r>
                        <a:rPr lang="fr-FR" sz="1600" b="1" u="sng" kern="1200">
                          <a:solidFill>
                            <a:srgbClr val="00B9F2"/>
                          </a:solidFill>
                        </a:rPr>
                        <a:t> performance </a:t>
                      </a:r>
                      <a:r>
                        <a:rPr lang="fr-FR" sz="1600" b="1" u="sng" kern="1200" err="1">
                          <a:solidFill>
                            <a:srgbClr val="00B9F2"/>
                          </a:solidFill>
                        </a:rPr>
                        <a:t>improvements</a:t>
                      </a:r>
                      <a:endParaRPr lang="fr-FR" sz="1600" b="1" u="sng" kern="1200">
                        <a:solidFill>
                          <a:srgbClr val="00B9F2"/>
                        </a:solidFill>
                      </a:endParaRPr>
                    </a:p>
                    <a:p>
                      <a:pPr marL="457200" lvl="1" indent="-173355" algn="l" defTabSz="457200" rtl="0" eaLnBrk="1" latinLnBrk="0" hangingPunct="1"/>
                      <a:r>
                        <a:rPr lang="fr-FR" sz="1600" b="1" u="sng" kern="1200">
                          <a:solidFill>
                            <a:srgbClr val="00B9F2"/>
                          </a:solidFill>
                        </a:rPr>
                        <a:t>Full client-</a:t>
                      </a:r>
                      <a:r>
                        <a:rPr lang="fr-FR" sz="1600" b="1" u="sng" kern="1200" err="1">
                          <a:solidFill>
                            <a:srgbClr val="00B9F2"/>
                          </a:solidFill>
                        </a:rPr>
                        <a:t>side</a:t>
                      </a:r>
                      <a:r>
                        <a:rPr lang="fr-FR" sz="1600" b="1" u="sng" kern="1200">
                          <a:solidFill>
                            <a:srgbClr val="00B9F2"/>
                          </a:solidFill>
                        </a:rPr>
                        <a:t> support for </a:t>
                      </a:r>
                      <a:r>
                        <a:rPr lang="fr-FR" sz="1600" b="1" u="sng" kern="1200" err="1">
                          <a:solidFill>
                            <a:srgbClr val="00B9F2"/>
                          </a:solidFill>
                        </a:rPr>
                        <a:t>LayerView</a:t>
                      </a:r>
                      <a:r>
                        <a:rPr lang="fr-FR" sz="1600" b="1" u="sng" kern="1200">
                          <a:solidFill>
                            <a:srgbClr val="00B9F2"/>
                          </a:solidFill>
                        </a:rPr>
                        <a:t> </a:t>
                      </a:r>
                      <a:r>
                        <a:rPr lang="fr-FR" sz="1600" b="1" u="sng" kern="1200" err="1">
                          <a:solidFill>
                            <a:srgbClr val="00B9F2"/>
                          </a:solidFill>
                        </a:rPr>
                        <a:t>queries</a:t>
                      </a:r>
                      <a:endParaRPr lang="fr-FR" sz="1600" b="1" u="sng" kern="1200">
                        <a:solidFill>
                          <a:srgbClr val="00B9F2"/>
                        </a:solidFill>
                      </a:endParaRPr>
                    </a:p>
                    <a:p>
                      <a:pPr lvl="1" indent="-173355"/>
                      <a:r>
                        <a:rPr lang="fr-FR" sz="1600"/>
                        <a:t>Widget updates</a:t>
                      </a:r>
                    </a:p>
                    <a:p>
                      <a:pPr marL="457200" lvl="1" indent="-173355" algn="l" defTabSz="457200" rtl="0" eaLnBrk="1" latinLnBrk="0" hangingPunct="1"/>
                      <a:r>
                        <a:rPr lang="fr-FR" sz="1600" kern="1200"/>
                        <a:t>      Bookmarks widget</a:t>
                      </a:r>
                    </a:p>
                    <a:p>
                      <a:pPr marL="457200" lvl="1" indent="-173355" algn="l" defTabSz="457200" rtl="0" eaLnBrk="1" latinLnBrk="0" hangingPunct="1"/>
                      <a:r>
                        <a:rPr lang="fr-FR" sz="1600"/>
                        <a:t>      </a:t>
                      </a:r>
                      <a:r>
                        <a:rPr lang="fr-FR" sz="1600" b="1" u="sng" kern="1200">
                          <a:solidFill>
                            <a:srgbClr val="00B9F2"/>
                          </a:solidFill>
                        </a:rPr>
                        <a:t>Sketch updates</a:t>
                      </a:r>
                    </a:p>
                    <a:p>
                      <a:pPr marL="795020" lvl="2" indent="-173355"/>
                      <a:r>
                        <a:rPr lang="fr-FR" sz="1600"/>
                        <a:t>CSS widget updates</a:t>
                      </a:r>
                    </a:p>
                    <a:p>
                      <a:pPr lvl="1" indent="-173355"/>
                      <a:r>
                        <a:rPr lang="fr-FR" sz="1600"/>
                        <a:t>Button </a:t>
                      </a:r>
                      <a:r>
                        <a:rPr lang="fr-FR" sz="1600" err="1"/>
                        <a:t>styling</a:t>
                      </a:r>
                      <a:endParaRPr lang="fr-FR" sz="1600"/>
                    </a:p>
                    <a:p>
                      <a:pPr lvl="1" indent="-173355"/>
                      <a:r>
                        <a:rPr lang="fr-FR" sz="1600" err="1"/>
                        <a:t>Better</a:t>
                      </a:r>
                      <a:r>
                        <a:rPr lang="fr-FR" sz="1600"/>
                        <a:t> </a:t>
                      </a:r>
                      <a:r>
                        <a:rPr lang="fr-FR" sz="1600" err="1"/>
                        <a:t>WebMap</a:t>
                      </a:r>
                      <a:r>
                        <a:rPr lang="fr-FR" sz="1600"/>
                        <a:t> Support</a:t>
                      </a:r>
                    </a:p>
                    <a:p>
                      <a:pPr lvl="1" indent="-173355"/>
                      <a:r>
                        <a:rPr lang="fr-FR" sz="1600" err="1"/>
                        <a:t>Request</a:t>
                      </a:r>
                      <a:r>
                        <a:rPr lang="fr-FR" sz="1600"/>
                        <a:t> Modification</a:t>
                      </a:r>
                    </a:p>
                    <a:p>
                      <a:pPr lvl="1" indent="-173355"/>
                      <a:r>
                        <a:rPr lang="fr-FR" sz="1600"/>
                        <a:t>Promote </a:t>
                      </a:r>
                      <a:r>
                        <a:rPr lang="fr-FR" sz="1600" err="1"/>
                        <a:t>secured</a:t>
                      </a:r>
                      <a:r>
                        <a:rPr lang="fr-FR" sz="1600"/>
                        <a:t> services</a:t>
                      </a:r>
                      <a:endParaRPr lang="fr-FR" sz="1600" b="0"/>
                    </a:p>
                  </a:txBody>
                  <a:tcPr/>
                </a:tc>
                <a:tc>
                  <a:txBody>
                    <a:bodyPr/>
                    <a:lstStyle/>
                    <a:p>
                      <a:pPr marL="457200" lvl="1" indent="-173355" algn="l" defTabSz="457200" rtl="0" eaLnBrk="1" latinLnBrk="0" hangingPunct="1"/>
                      <a:r>
                        <a:rPr lang="en-US" sz="1600" b="1" u="sng" kern="1200">
                          <a:solidFill>
                            <a:srgbClr val="00B9F2"/>
                          </a:solidFill>
                        </a:rPr>
                        <a:t>WebGL enabled by default in 2D</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en-US" sz="1600" b="1" u="sng" kern="1200">
                          <a:solidFill>
                            <a:srgbClr val="00B9F2"/>
                          </a:solidFill>
                        </a:rPr>
                        <a:t>Gamepad and 3D mouse navigation</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err="1"/>
                        <a:t>FeatureForm</a:t>
                      </a:r>
                      <a:r>
                        <a:rPr lang="fr-FR" sz="1600" kern="1200"/>
                        <a:t> widget (Beta release)</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b="1" u="sng" kern="1200" err="1">
                          <a:solidFill>
                            <a:srgbClr val="00B9F2"/>
                          </a:solidFill>
                        </a:rPr>
                        <a:t>Feature</a:t>
                      </a:r>
                      <a:r>
                        <a:rPr lang="fr-FR" sz="1600" b="1" u="sng" kern="1200">
                          <a:solidFill>
                            <a:srgbClr val="00B9F2"/>
                          </a:solidFill>
                        </a:rPr>
                        <a:t> Layer updates</a:t>
                      </a:r>
                    </a:p>
                    <a:p>
                      <a:pPr marL="457200" lvl="1" indent="-173355" algn="l" defTabSz="457200" rtl="0" eaLnBrk="1" latinLnBrk="0" hangingPunct="1"/>
                      <a:r>
                        <a:rPr lang="en-US" sz="1600" kern="1200"/>
                        <a:t>Highlight support when searching </a:t>
                      </a:r>
                      <a:r>
                        <a:rPr lang="en-US" sz="1600" kern="1200" err="1"/>
                        <a:t>SceneView</a:t>
                      </a:r>
                      <a:endParaRPr lang="en-US" sz="1600" kern="1200"/>
                    </a:p>
                    <a:p>
                      <a:pPr marL="457200" marR="0" lvl="1" indent="-173355" algn="l" defTabSz="457200" rtl="0" eaLnBrk="1" fontAlgn="auto" latinLnBrk="0" hangingPunct="1">
                        <a:lnSpc>
                          <a:spcPct val="100000"/>
                        </a:lnSpc>
                        <a:spcBef>
                          <a:spcPts val="0"/>
                        </a:spcBef>
                        <a:spcAft>
                          <a:spcPts val="0"/>
                        </a:spcAft>
                        <a:buClrTx/>
                        <a:buSzTx/>
                        <a:buFontTx/>
                        <a:buNone/>
                        <a:tabLst/>
                        <a:defRPr/>
                      </a:pPr>
                      <a:r>
                        <a:rPr lang="en-US" sz="1600" kern="1200"/>
                        <a:t>Take a screenshot of the </a:t>
                      </a:r>
                      <a:r>
                        <a:rPr lang="en-US" sz="1600" kern="1200" err="1"/>
                        <a:t>SceneView</a:t>
                      </a:r>
                      <a:endParaRPr lang="en-US" sz="1600" kern="1200"/>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Smart Mapping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b="1" u="sng" kern="1200" err="1">
                          <a:solidFill>
                            <a:srgbClr val="00B9F2"/>
                          </a:solidFill>
                        </a:rPr>
                        <a:t>StreamLayer</a:t>
                      </a:r>
                      <a:r>
                        <a:rPr lang="fr-FR" sz="1600" b="1" u="sng" kern="1200">
                          <a:solidFill>
                            <a:srgbClr val="00B9F2"/>
                          </a:solidFill>
                        </a:rPr>
                        <a:t>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en-US" sz="1600" kern="1200"/>
                        <a:t>CORS (Cross Origin Resource Sharing)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Support for </a:t>
                      </a:r>
                      <a:r>
                        <a:rPr lang="fr-FR" sz="1600" kern="1200" err="1"/>
                        <a:t>AbortSignal</a:t>
                      </a:r>
                      <a:endParaRPr lang="fr-FR" sz="1600" kern="1200"/>
                    </a:p>
                    <a:p>
                      <a:pPr marL="457200" lvl="1" indent="-173355" algn="l" defTabSz="457200" rtl="0" eaLnBrk="1" latinLnBrk="0" hangingPunct="1"/>
                      <a:r>
                        <a:rPr lang="fr-FR" sz="1600" kern="1200"/>
                        <a:t>URL upgrade </a:t>
                      </a:r>
                      <a:r>
                        <a:rPr lang="fr-FR" sz="1600" kern="1200" err="1"/>
                        <a:t>behavior</a:t>
                      </a:r>
                      <a:endParaRPr lang="fr-FR" sz="1600" kern="1200"/>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Widget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    </a:t>
                      </a:r>
                      <a:r>
                        <a:rPr lang="fr-FR" sz="1600" kern="1200" err="1"/>
                        <a:t>BasemapGallery</a:t>
                      </a:r>
                      <a:r>
                        <a:rPr lang="fr-FR" sz="1600" kern="1200"/>
                        <a:t> widget</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b="1" kern="1200"/>
                        <a:t>    </a:t>
                      </a:r>
                      <a:r>
                        <a:rPr lang="fr-FR" sz="1600" b="1" u="sng" kern="1200">
                          <a:solidFill>
                            <a:srgbClr val="00B9F2"/>
                          </a:solidFill>
                        </a:rPr>
                        <a:t>Sketch updates</a:t>
                      </a:r>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    </a:t>
                      </a:r>
                      <a:r>
                        <a:rPr lang="fr-FR" sz="1600" kern="1200" err="1"/>
                        <a:t>Feature</a:t>
                      </a:r>
                      <a:r>
                        <a:rPr lang="fr-FR" sz="1600" kern="1200"/>
                        <a:t> widget </a:t>
                      </a:r>
                      <a:r>
                        <a:rPr lang="fr-FR" sz="1600" kern="1200" err="1"/>
                        <a:t>sample</a:t>
                      </a:r>
                      <a:endParaRPr lang="fr-FR" sz="1600" kern="1200"/>
                    </a:p>
                    <a:p>
                      <a:pPr marL="457200" marR="0" lvl="1" indent="-173355" algn="l" defTabSz="457200" rtl="0" eaLnBrk="1" fontAlgn="auto" latinLnBrk="0" hangingPunct="1">
                        <a:lnSpc>
                          <a:spcPct val="100000"/>
                        </a:lnSpc>
                        <a:spcBef>
                          <a:spcPts val="0"/>
                        </a:spcBef>
                        <a:spcAft>
                          <a:spcPts val="0"/>
                        </a:spcAft>
                        <a:buClrTx/>
                        <a:buSzTx/>
                        <a:buFontTx/>
                        <a:buNone/>
                        <a:tabLst/>
                        <a:defRPr/>
                      </a:pPr>
                      <a:r>
                        <a:rPr lang="fr-FR" sz="1600" kern="1200"/>
                        <a:t>    </a:t>
                      </a:r>
                      <a:r>
                        <a:rPr lang="fr-FR" sz="1600" kern="1200" err="1"/>
                        <a:t>Search</a:t>
                      </a:r>
                      <a:r>
                        <a:rPr lang="fr-FR" sz="1600" kern="1200"/>
                        <a:t> widget documentation</a:t>
                      </a:r>
                    </a:p>
                    <a:p>
                      <a:pPr>
                        <a:buNone/>
                      </a:pPr>
                      <a:endParaRPr lang="fr-FR" sz="1800" b="0" i="0" kern="1200">
                        <a:solidFill>
                          <a:schemeClr val="dk1"/>
                        </a:solidFill>
                        <a:effectLst/>
                        <a:latin typeface="+mn-lt"/>
                        <a:ea typeface="+mn-ea"/>
                        <a:cs typeface="+mn-cs"/>
                      </a:endParaRPr>
                    </a:p>
                  </a:txBody>
                  <a:tcPr/>
                </a:tc>
                <a:extLst>
                  <a:ext uri="{0D108BD9-81ED-4DB2-BD59-A6C34878D82A}">
                    <a16:rowId xmlns:a16="http://schemas.microsoft.com/office/drawing/2014/main" xmlns="" val="10001"/>
                  </a:ext>
                </a:extLst>
              </a:tr>
            </a:tbl>
          </a:graphicData>
        </a:graphic>
      </p:graphicFrame>
      <p:sp>
        <p:nvSpPr>
          <p:cNvPr id="5" name="ZoneTexte 8">
            <a:extLst>
              <a:ext uri="{FF2B5EF4-FFF2-40B4-BE49-F238E27FC236}">
                <a16:creationId xmlns:a16="http://schemas.microsoft.com/office/drawing/2014/main" xmlns="" id="{A8FDDD9A-6CEA-4BB2-9E02-C9D661F0AE99}"/>
              </a:ext>
            </a:extLst>
          </p:cNvPr>
          <p:cNvSpPr txBox="1"/>
          <p:nvPr/>
        </p:nvSpPr>
        <p:spPr>
          <a:xfrm>
            <a:off x="4318000" y="6411686"/>
            <a:ext cx="8137071" cy="461665"/>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eaLnBrk="0" hangingPunct="0">
              <a:lnSpc>
                <a:spcPts val="1800"/>
              </a:lnSpc>
            </a:pPr>
            <a:r>
              <a:rPr lang="en-US">
                <a:hlinkClick r:id="rId3"/>
              </a:rPr>
              <a:t>https://developers.arcgis.com/javascript/latest/guide/release-notes/index.html</a:t>
            </a:r>
          </a:p>
          <a:p>
            <a:pPr eaLnBrk="0" hangingPunct="0">
              <a:lnSpc>
                <a:spcPts val="1800"/>
              </a:lnSpc>
            </a:pPr>
            <a:endParaRPr lang="en-US">
              <a:cs typeface="Arial"/>
            </a:endParaRPr>
          </a:p>
        </p:txBody>
      </p:sp>
    </p:spTree>
    <p:extLst>
      <p:ext uri="{BB962C8B-B14F-4D97-AF65-F5344CB8AC3E}">
        <p14:creationId xmlns:p14="http://schemas.microsoft.com/office/powerpoint/2010/main" val="662389999"/>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dirty="0"/>
              <a:t>API JS 4.x</a:t>
            </a:r>
            <a:endParaRPr lang="fr-FR" dirty="0"/>
          </a:p>
        </p:txBody>
      </p:sp>
      <p:sp>
        <p:nvSpPr>
          <p:cNvPr id="3" name="Espace réservé du contenu 2"/>
          <p:cNvSpPr>
            <a:spLocks noGrp="1"/>
          </p:cNvSpPr>
          <p:nvPr>
            <p:ph sz="quarter" idx="18"/>
          </p:nvPr>
        </p:nvSpPr>
        <p:spPr>
          <a:xfrm>
            <a:off x="396584" y="1565406"/>
            <a:ext cx="10826496" cy="1764254"/>
          </a:xfrm>
        </p:spPr>
        <p:txBody>
          <a:bodyPr/>
          <a:lstStyle/>
          <a:p>
            <a:r>
              <a:rPr lang="fr-FR" b="0" dirty="0"/>
              <a:t>A partir de la version 4.9, </a:t>
            </a:r>
            <a:r>
              <a:rPr lang="fr-FR" dirty="0" err="1">
                <a:solidFill>
                  <a:srgbClr val="00B9F2"/>
                </a:solidFill>
              </a:rPr>
              <a:t>WebGL</a:t>
            </a:r>
            <a:r>
              <a:rPr lang="fr-FR" dirty="0">
                <a:solidFill>
                  <a:srgbClr val="00B9F2"/>
                </a:solidFill>
              </a:rPr>
              <a:t> est activé par défaut </a:t>
            </a:r>
            <a:r>
              <a:rPr lang="fr-FR" b="0" dirty="0"/>
              <a:t>à la place de SVG dans la vue 2D </a:t>
            </a:r>
          </a:p>
          <a:p>
            <a:pPr lvl="0" defTabSz="914400" eaLnBrk="0" fontAlgn="base" hangingPunct="0">
              <a:spcBef>
                <a:spcPct val="0"/>
              </a:spcBef>
              <a:spcAft>
                <a:spcPct val="0"/>
              </a:spcAft>
            </a:pPr>
            <a:r>
              <a:rPr lang="fr-FR" altLang="fr-FR" b="0" dirty="0" err="1"/>
              <a:t>WebGL</a:t>
            </a:r>
            <a:r>
              <a:rPr lang="fr-FR" altLang="fr-FR" b="0" dirty="0"/>
              <a:t> permet aux développeurs d’ajouter des couches d'entités ponctuelles avec des </a:t>
            </a:r>
            <a:r>
              <a:rPr lang="fr-FR" altLang="fr-FR" dirty="0">
                <a:solidFill>
                  <a:srgbClr val="00B9F2"/>
                </a:solidFill>
              </a:rPr>
              <a:t>centaines de milliers d’objets</a:t>
            </a:r>
            <a:r>
              <a:rPr lang="fr-FR" altLang="fr-FR" b="0" dirty="0"/>
              <a:t>. </a:t>
            </a:r>
          </a:p>
          <a:p>
            <a:pPr lvl="0" defTabSz="914400" eaLnBrk="0" fontAlgn="base" hangingPunct="0">
              <a:spcBef>
                <a:spcPct val="0"/>
              </a:spcBef>
              <a:spcAft>
                <a:spcPct val="0"/>
              </a:spcAft>
            </a:pPr>
            <a:r>
              <a:rPr lang="fr-FR" b="0" dirty="0"/>
              <a:t>Explorer des larges volumes de données côté client, offre des nouvelles possibilités (Changer dynamiquement l’affichage des couches côté client, des requêtes plus efficaces, effectuer des traitements côté client …) </a:t>
            </a:r>
          </a:p>
          <a:p>
            <a:endParaRPr lang="fr-FR" b="0" dirty="0"/>
          </a:p>
          <a:p>
            <a:pPr marL="0" indent="0">
              <a:buNone/>
            </a:pPr>
            <a:endParaRPr lang="fr-FR" b="0" dirty="0"/>
          </a:p>
          <a:p>
            <a:endParaRPr lang="fr-FR" b="0" dirty="0"/>
          </a:p>
          <a:p>
            <a:endParaRPr lang="fr-FR" dirty="0"/>
          </a:p>
        </p:txBody>
      </p:sp>
      <p:sp>
        <p:nvSpPr>
          <p:cNvPr id="4" name="Espace réservé du texte 3"/>
          <p:cNvSpPr>
            <a:spLocks noGrp="1"/>
          </p:cNvSpPr>
          <p:nvPr>
            <p:ph type="body" sz="quarter" idx="16"/>
          </p:nvPr>
        </p:nvSpPr>
        <p:spPr>
          <a:xfrm>
            <a:off x="685800" y="1097309"/>
            <a:ext cx="10826496" cy="246221"/>
          </a:xfrm>
        </p:spPr>
        <p:txBody>
          <a:bodyPr/>
          <a:lstStyle/>
          <a:p>
            <a:r>
              <a:rPr lang="fr-FR" b="0"/>
              <a:t>WebGL-Powered Feature Layers</a:t>
            </a:r>
            <a:endParaRPr lang="fr-FR"/>
          </a:p>
        </p:txBody>
      </p:sp>
      <p:pic>
        <p:nvPicPr>
          <p:cNvPr id="7" name="Image 6"/>
          <p:cNvPicPr>
            <a:picLocks noChangeAspect="1"/>
          </p:cNvPicPr>
          <p:nvPr/>
        </p:nvPicPr>
        <p:blipFill>
          <a:blip r:embed="rId3"/>
          <a:stretch>
            <a:fillRect/>
          </a:stretch>
        </p:blipFill>
        <p:spPr>
          <a:xfrm>
            <a:off x="4668818" y="3651268"/>
            <a:ext cx="6392898" cy="2948728"/>
          </a:xfrm>
          <a:prstGeom prst="rect">
            <a:avLst/>
          </a:prstGeom>
        </p:spPr>
      </p:pic>
      <p:pic>
        <p:nvPicPr>
          <p:cNvPr id="8" name="Image 7"/>
          <p:cNvPicPr>
            <a:picLocks noChangeAspect="1"/>
          </p:cNvPicPr>
          <p:nvPr/>
        </p:nvPicPr>
        <p:blipFill>
          <a:blip r:embed="rId4"/>
          <a:stretch>
            <a:fillRect/>
          </a:stretch>
        </p:blipFill>
        <p:spPr>
          <a:xfrm>
            <a:off x="789596" y="3922522"/>
            <a:ext cx="3653931" cy="1838313"/>
          </a:xfrm>
          <a:prstGeom prst="rect">
            <a:avLst/>
          </a:prstGeom>
        </p:spPr>
      </p:pic>
      <p:sp>
        <p:nvSpPr>
          <p:cNvPr id="10" name="Oval 17"/>
          <p:cNvSpPr>
            <a:spLocks noChangeAspect="1"/>
          </p:cNvSpPr>
          <p:nvPr/>
        </p:nvSpPr>
        <p:spPr bwMode="auto">
          <a:xfrm rot="15916002">
            <a:off x="4147690" y="5053807"/>
            <a:ext cx="786340" cy="582344"/>
          </a:xfrm>
          <a:custGeom>
            <a:avLst/>
            <a:gdLst>
              <a:gd name="connsiteX0" fmla="*/ 0 w 1338146"/>
              <a:gd name="connsiteY0" fmla="*/ 669073 h 1338146"/>
              <a:gd name="connsiteX1" fmla="*/ 669073 w 1338146"/>
              <a:gd name="connsiteY1" fmla="*/ 0 h 1338146"/>
              <a:gd name="connsiteX2" fmla="*/ 1338146 w 1338146"/>
              <a:gd name="connsiteY2" fmla="*/ 669073 h 1338146"/>
              <a:gd name="connsiteX3" fmla="*/ 669073 w 1338146"/>
              <a:gd name="connsiteY3" fmla="*/ 1338146 h 1338146"/>
              <a:gd name="connsiteX4" fmla="*/ 0 w 1338146"/>
              <a:gd name="connsiteY4" fmla="*/ 669073 h 1338146"/>
              <a:gd name="connsiteX0" fmla="*/ 669073 w 1338146"/>
              <a:gd name="connsiteY0" fmla="*/ 1338146 h 1429586"/>
              <a:gd name="connsiteX1" fmla="*/ 0 w 1338146"/>
              <a:gd name="connsiteY1" fmla="*/ 669073 h 1429586"/>
              <a:gd name="connsiteX2" fmla="*/ 669073 w 1338146"/>
              <a:gd name="connsiteY2" fmla="*/ 0 h 1429586"/>
              <a:gd name="connsiteX3" fmla="*/ 1338146 w 1338146"/>
              <a:gd name="connsiteY3" fmla="*/ 669073 h 1429586"/>
              <a:gd name="connsiteX4" fmla="*/ 760513 w 1338146"/>
              <a:gd name="connsiteY4" fmla="*/ 1429586 h 1429586"/>
              <a:gd name="connsiteX0" fmla="*/ 669073 w 1338146"/>
              <a:gd name="connsiteY0" fmla="*/ 1338146 h 1338146"/>
              <a:gd name="connsiteX1" fmla="*/ 0 w 1338146"/>
              <a:gd name="connsiteY1" fmla="*/ 669073 h 1338146"/>
              <a:gd name="connsiteX2" fmla="*/ 669073 w 1338146"/>
              <a:gd name="connsiteY2" fmla="*/ 0 h 1338146"/>
              <a:gd name="connsiteX3" fmla="*/ 1338146 w 1338146"/>
              <a:gd name="connsiteY3" fmla="*/ 669073 h 1338146"/>
              <a:gd name="connsiteX0" fmla="*/ 0 w 1338146"/>
              <a:gd name="connsiteY0" fmla="*/ 669073 h 669073"/>
              <a:gd name="connsiteX1" fmla="*/ 669073 w 1338146"/>
              <a:gd name="connsiteY1" fmla="*/ 0 h 669073"/>
              <a:gd name="connsiteX2" fmla="*/ 1338146 w 1338146"/>
              <a:gd name="connsiteY2" fmla="*/ 669073 h 669073"/>
              <a:gd name="connsiteX0" fmla="*/ 0 w 1096536"/>
              <a:gd name="connsiteY0" fmla="*/ 755871 h 755871"/>
              <a:gd name="connsiteX1" fmla="*/ 669073 w 1096536"/>
              <a:gd name="connsiteY1" fmla="*/ 86798 h 755871"/>
              <a:gd name="connsiteX2" fmla="*/ 1096536 w 1096536"/>
              <a:gd name="connsiteY2" fmla="*/ 254066 h 755871"/>
              <a:gd name="connsiteX0" fmla="*/ 0 w 1096536"/>
              <a:gd name="connsiteY0" fmla="*/ 715031 h 715031"/>
              <a:gd name="connsiteX1" fmla="*/ 359317 w 1096536"/>
              <a:gd name="connsiteY1" fmla="*/ 132690 h 715031"/>
              <a:gd name="connsiteX2" fmla="*/ 1096536 w 1096536"/>
              <a:gd name="connsiteY2" fmla="*/ 213226 h 715031"/>
              <a:gd name="connsiteX0" fmla="*/ 0 w 1096536"/>
              <a:gd name="connsiteY0" fmla="*/ 766243 h 766243"/>
              <a:gd name="connsiteX1" fmla="*/ 353122 w 1096536"/>
              <a:gd name="connsiteY1" fmla="*/ 78585 h 766243"/>
              <a:gd name="connsiteX2" fmla="*/ 1096536 w 1096536"/>
              <a:gd name="connsiteY2" fmla="*/ 264438 h 766243"/>
              <a:gd name="connsiteX0" fmla="*/ 0 w 1096536"/>
              <a:gd name="connsiteY0" fmla="*/ 724974 h 724974"/>
              <a:gd name="connsiteX1" fmla="*/ 353122 w 1096536"/>
              <a:gd name="connsiteY1" fmla="*/ 37316 h 724974"/>
              <a:gd name="connsiteX2" fmla="*/ 1096536 w 1096536"/>
              <a:gd name="connsiteY2" fmla="*/ 223169 h 724974"/>
              <a:gd name="connsiteX0" fmla="*/ 0 w 1096536"/>
              <a:gd name="connsiteY0" fmla="*/ 661088 h 661088"/>
              <a:gd name="connsiteX1" fmla="*/ 365513 w 1096536"/>
              <a:gd name="connsiteY1" fmla="*/ 66357 h 661088"/>
              <a:gd name="connsiteX2" fmla="*/ 1096536 w 1096536"/>
              <a:gd name="connsiteY2" fmla="*/ 159283 h 661088"/>
              <a:gd name="connsiteX0" fmla="*/ 0 w 1096536"/>
              <a:gd name="connsiteY0" fmla="*/ 671285 h 671285"/>
              <a:gd name="connsiteX1" fmla="*/ 365513 w 1096536"/>
              <a:gd name="connsiteY1" fmla="*/ 76554 h 671285"/>
              <a:gd name="connsiteX2" fmla="*/ 1096536 w 1096536"/>
              <a:gd name="connsiteY2" fmla="*/ 169480 h 671285"/>
              <a:gd name="connsiteX0" fmla="*/ 0 w 1096536"/>
              <a:gd name="connsiteY0" fmla="*/ 664104 h 664104"/>
              <a:gd name="connsiteX1" fmla="*/ 303562 w 1096536"/>
              <a:gd name="connsiteY1" fmla="*/ 81763 h 664104"/>
              <a:gd name="connsiteX2" fmla="*/ 1096536 w 1096536"/>
              <a:gd name="connsiteY2" fmla="*/ 162299 h 664104"/>
              <a:gd name="connsiteX0" fmla="*/ 0 w 1096536"/>
              <a:gd name="connsiteY0" fmla="*/ 659124 h 659124"/>
              <a:gd name="connsiteX1" fmla="*/ 303562 w 1096536"/>
              <a:gd name="connsiteY1" fmla="*/ 76783 h 659124"/>
              <a:gd name="connsiteX2" fmla="*/ 1096536 w 1096536"/>
              <a:gd name="connsiteY2" fmla="*/ 157319 h 659124"/>
              <a:gd name="connsiteX0" fmla="*/ 0 w 978828"/>
              <a:gd name="connsiteY0" fmla="*/ 671567 h 671567"/>
              <a:gd name="connsiteX1" fmla="*/ 303562 w 978828"/>
              <a:gd name="connsiteY1" fmla="*/ 89226 h 671567"/>
              <a:gd name="connsiteX2" fmla="*/ 978828 w 978828"/>
              <a:gd name="connsiteY2" fmla="*/ 138787 h 671567"/>
              <a:gd name="connsiteX0" fmla="*/ 0 w 978828"/>
              <a:gd name="connsiteY0" fmla="*/ 652959 h 652959"/>
              <a:gd name="connsiteX1" fmla="*/ 303562 w 978828"/>
              <a:gd name="connsiteY1" fmla="*/ 70618 h 652959"/>
              <a:gd name="connsiteX2" fmla="*/ 978828 w 978828"/>
              <a:gd name="connsiteY2" fmla="*/ 120179 h 652959"/>
              <a:gd name="connsiteX0" fmla="*/ 0 w 978828"/>
              <a:gd name="connsiteY0" fmla="*/ 737541 h 737541"/>
              <a:gd name="connsiteX1" fmla="*/ 451186 w 978828"/>
              <a:gd name="connsiteY1" fmla="*/ 34096 h 737541"/>
              <a:gd name="connsiteX2" fmla="*/ 978828 w 978828"/>
              <a:gd name="connsiteY2" fmla="*/ 204761 h 737541"/>
              <a:gd name="connsiteX0" fmla="*/ 0 w 978828"/>
              <a:gd name="connsiteY0" fmla="*/ 724627 h 724627"/>
              <a:gd name="connsiteX1" fmla="*/ 451186 w 978828"/>
              <a:gd name="connsiteY1" fmla="*/ 21182 h 724627"/>
              <a:gd name="connsiteX2" fmla="*/ 978828 w 978828"/>
              <a:gd name="connsiteY2" fmla="*/ 191847 h 724627"/>
              <a:gd name="connsiteX0" fmla="*/ 0 w 451186"/>
              <a:gd name="connsiteY0" fmla="*/ 703445 h 703445"/>
              <a:gd name="connsiteX1" fmla="*/ 451186 w 451186"/>
              <a:gd name="connsiteY1" fmla="*/ 0 h 703445"/>
              <a:gd name="connsiteX0" fmla="*/ 0 w 692784"/>
              <a:gd name="connsiteY0" fmla="*/ 937144 h 937144"/>
              <a:gd name="connsiteX1" fmla="*/ 692784 w 692784"/>
              <a:gd name="connsiteY1" fmla="*/ 0 h 937144"/>
              <a:gd name="connsiteX0" fmla="*/ 0 w 692784"/>
              <a:gd name="connsiteY0" fmla="*/ 937144 h 937144"/>
              <a:gd name="connsiteX1" fmla="*/ 692784 w 692784"/>
              <a:gd name="connsiteY1" fmla="*/ 0 h 937144"/>
              <a:gd name="connsiteX0" fmla="*/ 0 w 692784"/>
              <a:gd name="connsiteY0" fmla="*/ 939645 h 939645"/>
              <a:gd name="connsiteX1" fmla="*/ 692784 w 692784"/>
              <a:gd name="connsiteY1" fmla="*/ 2501 h 939645"/>
              <a:gd name="connsiteX0" fmla="*/ 0 w 692784"/>
              <a:gd name="connsiteY0" fmla="*/ 939534 h 939534"/>
              <a:gd name="connsiteX1" fmla="*/ 692784 w 692784"/>
              <a:gd name="connsiteY1" fmla="*/ 2390 h 939534"/>
              <a:gd name="connsiteX0" fmla="*/ 0 w 692784"/>
              <a:gd name="connsiteY0" fmla="*/ 939903 h 939903"/>
              <a:gd name="connsiteX1" fmla="*/ 692784 w 692784"/>
              <a:gd name="connsiteY1" fmla="*/ 2759 h 939903"/>
              <a:gd name="connsiteX0" fmla="*/ 0 w 692784"/>
              <a:gd name="connsiteY0" fmla="*/ 937198 h 937198"/>
              <a:gd name="connsiteX1" fmla="*/ 692784 w 692784"/>
              <a:gd name="connsiteY1" fmla="*/ 54 h 937198"/>
            </a:gdLst>
            <a:ahLst/>
            <a:cxnLst>
              <a:cxn ang="0">
                <a:pos x="connsiteX0" y="connsiteY0"/>
              </a:cxn>
              <a:cxn ang="0">
                <a:pos x="connsiteX1" y="connsiteY1"/>
              </a:cxn>
            </a:cxnLst>
            <a:rect l="l" t="t" r="r" b="b"/>
            <a:pathLst>
              <a:path w="692784" h="937198">
                <a:moveTo>
                  <a:pt x="0" y="937198"/>
                </a:moveTo>
                <a:cubicBezTo>
                  <a:pt x="74226" y="505354"/>
                  <a:pt x="267118" y="-5990"/>
                  <a:pt x="692784" y="54"/>
                </a:cubicBezTo>
              </a:path>
            </a:pathLst>
          </a:custGeom>
          <a:noFill/>
          <a:ln w="91440" cap="flat" cmpd="sng" algn="ctr">
            <a:gradFill flip="none" rotWithShape="1">
              <a:gsLst>
                <a:gs pos="92000">
                  <a:srgbClr val="46D4FF">
                    <a:alpha val="0"/>
                  </a:srgbClr>
                </a:gs>
                <a:gs pos="0">
                  <a:srgbClr val="46D4FF"/>
                </a:gs>
              </a:gsLst>
              <a:lin ang="0" scaled="0"/>
              <a:tileRect/>
            </a:gradFill>
            <a:prstDash val="solid"/>
            <a:round/>
            <a:headEnd type="triangle" w="med" len="sm"/>
            <a:tailEnd type="none" w="med"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ln w="76200" cmpd="sng">
                <a:solidFill>
                  <a:prstClr val="white"/>
                </a:solidFill>
              </a:ln>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90673143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a:t>API JS 4.x</a:t>
            </a:r>
            <a:endParaRPr lang="fr-FR"/>
          </a:p>
        </p:txBody>
      </p:sp>
      <p:sp>
        <p:nvSpPr>
          <p:cNvPr id="4" name="Espace réservé du texte 3"/>
          <p:cNvSpPr>
            <a:spLocks noGrp="1"/>
          </p:cNvSpPr>
          <p:nvPr>
            <p:ph type="body" sz="quarter" idx="16"/>
          </p:nvPr>
        </p:nvSpPr>
        <p:spPr>
          <a:xfrm>
            <a:off x="578223" y="1097309"/>
            <a:ext cx="10826496" cy="492443"/>
          </a:xfrm>
        </p:spPr>
        <p:txBody>
          <a:bodyPr/>
          <a:lstStyle/>
          <a:p>
            <a:r>
              <a:rPr lang="fr-FR" err="1"/>
              <a:t>HeatMapRenderer</a:t>
            </a:r>
            <a:endParaRPr lang="fr-FR"/>
          </a:p>
          <a:p>
            <a:endParaRPr lang="fr-FR"/>
          </a:p>
        </p:txBody>
      </p:sp>
      <p:sp>
        <p:nvSpPr>
          <p:cNvPr id="7" name="Rectangle 6"/>
          <p:cNvSpPr/>
          <p:nvPr/>
        </p:nvSpPr>
        <p:spPr>
          <a:xfrm>
            <a:off x="521613" y="1635104"/>
            <a:ext cx="10719352" cy="923330"/>
          </a:xfrm>
          <a:prstGeom prst="rect">
            <a:avLst/>
          </a:prstGeom>
        </p:spPr>
        <p:txBody>
          <a:bodyPr wrap="square">
            <a:spAutoFit/>
          </a:bodyPr>
          <a:lstStyle/>
          <a:p>
            <a:pPr lvl="0" defTabSz="914400" eaLnBrk="0" fontAlgn="base" hangingPunct="0">
              <a:spcBef>
                <a:spcPct val="0"/>
              </a:spcBef>
              <a:spcAft>
                <a:spcPct val="0"/>
              </a:spcAft>
            </a:pPr>
            <a:r>
              <a:rPr lang="fr-FR" altLang="fr-FR" dirty="0">
                <a:latin typeface="Avenir Next W01"/>
              </a:rPr>
              <a:t>A partir de la version 4.8, prise en charge de </a:t>
            </a:r>
            <a:r>
              <a:rPr lang="fr-FR" altLang="fr-FR" b="1" dirty="0" err="1">
                <a:solidFill>
                  <a:srgbClr val="00B9F2"/>
                </a:solidFill>
                <a:latin typeface="Avenir Next W01"/>
              </a:rPr>
              <a:t>HeatmapRenderer</a:t>
            </a:r>
            <a:r>
              <a:rPr lang="fr-FR" altLang="fr-FR" dirty="0">
                <a:latin typeface="Avenir Next W01"/>
              </a:rPr>
              <a:t>, qui vous permet de visualiser des ensembles de données de points volumineux et denses en tant que surface raster afin de mettre en évidence les </a:t>
            </a:r>
            <a:r>
              <a:rPr lang="fr-FR" altLang="fr-FR" b="1" dirty="0">
                <a:solidFill>
                  <a:srgbClr val="00B9F2"/>
                </a:solidFill>
                <a:latin typeface="Avenir Next W01"/>
              </a:rPr>
              <a:t>zones à forte densité d’entités</a:t>
            </a:r>
            <a:r>
              <a:rPr lang="fr-FR" altLang="fr-FR" dirty="0">
                <a:solidFill>
                  <a:srgbClr val="00B9F2"/>
                </a:solidFill>
                <a:latin typeface="Avenir Next W01"/>
              </a:rPr>
              <a:t>.</a:t>
            </a:r>
            <a:endParaRPr lang="fr-FR" altLang="fr-FR" sz="700" dirty="0">
              <a:solidFill>
                <a:srgbClr val="00B9F2"/>
              </a:solidFill>
              <a:hlinkClick r:id="rId3"/>
            </a:endParaRPr>
          </a:p>
        </p:txBody>
      </p:sp>
      <p:pic>
        <p:nvPicPr>
          <p:cNvPr id="3" name="Image 2"/>
          <p:cNvPicPr>
            <a:picLocks noChangeAspect="1"/>
          </p:cNvPicPr>
          <p:nvPr/>
        </p:nvPicPr>
        <p:blipFill>
          <a:blip r:embed="rId4"/>
          <a:stretch>
            <a:fillRect/>
          </a:stretch>
        </p:blipFill>
        <p:spPr>
          <a:xfrm>
            <a:off x="3521319" y="2725964"/>
            <a:ext cx="7161335" cy="3928014"/>
          </a:xfrm>
          <a:prstGeom prst="rect">
            <a:avLst/>
          </a:prstGeom>
        </p:spPr>
      </p:pic>
    </p:spTree>
    <p:extLst>
      <p:ext uri="{BB962C8B-B14F-4D97-AF65-F5344CB8AC3E}">
        <p14:creationId xmlns:p14="http://schemas.microsoft.com/office/powerpoint/2010/main" val="3072440899"/>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G97350_UC Template 2018_Esri_rev6-15-18_FINAL" id="{28BBED5E-ACF1-4AB7-9CAB-2C0627DD1F92}" vid="{2FBA7E2E-596B-4761-A9AD-2381547F64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mso-contentType ?>
<SharedContentType xmlns="Microsoft.SharePoint.Taxonomy.ContentTypeSync" SourceId="a6db5754-4226-4c8e-a928-a6c53390a270" ContentTypeId="0x0101008266FCED5C2EE3459086BE5DE8FE6231" PreviousValue="false"/>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p:properties xmlns:p="http://schemas.microsoft.com/office/2006/metadata/properties" xmlns:xsi="http://www.w3.org/2001/XMLSchema-instance" xmlns:pc="http://schemas.microsoft.com/office/infopath/2007/PartnerControls">
  <documentManagement>
    <TaxCatchAll xmlns="669e803c-1475-4234-8773-3b4e8d96f015">
      <Value>407</Value>
      <Value>573</Value>
    </TaxCatchAll>
    <FeatureExpire xmlns="1868137b-4667-4650-bd52-cf9357ad48bc" xsi:nil="true"/>
    <Item_x0020_Permission xmlns="1868137b-4667-4650-bd52-cf9357ad48bc">17</Item_x0020_Permission>
    <nefdbf7b9e964ada8b356c6514956848 xmlns="1868137b-4667-4650-bd52-cf9357ad48bc">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6ca289cd-48b5-49af-b03f-392e1637d976</TermId>
        </TermInfo>
      </Terms>
    </nefdbf7b9e964ada8b356c6514956848>
    <cee796bf0a324693b6967ebcefc4e100 xmlns="669e803c-1475-4234-8773-3b4e8d96f015">
      <Terms xmlns="http://schemas.microsoft.com/office/infopath/2007/PartnerControls">
        <TermInfo xmlns="http://schemas.microsoft.com/office/infopath/2007/PartnerControls">
          <TermName xmlns="http://schemas.microsoft.com/office/infopath/2007/PartnerControls">Apps</TermName>
          <TermId xmlns="http://schemas.microsoft.com/office/infopath/2007/PartnerControls">d243cd9e-48a6-4d2f-8d21-f19256245acf</TermId>
        </TermInfo>
      </Terms>
    </cee796bf0a324693b6967ebcefc4e100>
    <Document_x0020_Type xmlns="669e803c-1475-4234-8773-3b4e8d96f015">Presentation</Document_x0020_Type>
    <Archived xmlns="669e803c-1475-4234-8773-3b4e8d96f015">false</Archived>
  </documentManagement>
</p:properties>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ct:contentTypeSchema xmlns:ct="http://schemas.microsoft.com/office/2006/metadata/contentType" xmlns:ma="http://schemas.microsoft.com/office/2006/metadata/properties/metaAttributes" ct:_="" ma:_="" ma:contentTypeName="Esri Product Document" ma:contentTypeID="0x0101008266FCED5C2EE3459086BE5DE8FE6231003A095CB38AFD8F4EB6CAAD6D77783AF1" ma:contentTypeVersion="25" ma:contentTypeDescription="" ma:contentTypeScope="" ma:versionID="a9528c6c962db8a32fa6c68f814b696a">
  <xsd:schema xmlns:xsd="http://www.w3.org/2001/XMLSchema" xmlns:xs="http://www.w3.org/2001/XMLSchema" xmlns:p="http://schemas.microsoft.com/office/2006/metadata/properties" xmlns:ns2="669e803c-1475-4234-8773-3b4e8d96f015" xmlns:ns3="1868137b-4667-4650-bd52-cf9357ad48bc" targetNamespace="http://schemas.microsoft.com/office/2006/metadata/properties" ma:root="true" ma:fieldsID="a77a55550a5ec426f3eb260b693fef36" ns2:_="" ns3:_="">
    <xsd:import namespace="669e803c-1475-4234-8773-3b4e8d96f015"/>
    <xsd:import namespace="1868137b-4667-4650-bd52-cf9357ad48bc"/>
    <xsd:element name="properties">
      <xsd:complexType>
        <xsd:sequence>
          <xsd:element name="documentManagement">
            <xsd:complexType>
              <xsd:all>
                <xsd:element ref="ns2:cee796bf0a324693b6967ebcefc4e100" minOccurs="0"/>
                <xsd:element ref="ns2:TaxCatchAll" minOccurs="0"/>
                <xsd:element ref="ns2:TaxCatchAllLabel" minOccurs="0"/>
                <xsd:element ref="ns2:Document_x0020_Type"/>
                <xsd:element ref="ns2:Archived" minOccurs="0"/>
                <xsd:element ref="ns3:FeatureExpire" minOccurs="0"/>
                <xsd:element ref="ns3:Item_x0020_Permission" minOccurs="0"/>
                <xsd:element ref="ns3:nefdbf7b9e964ada8b356c6514956848"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9e803c-1475-4234-8773-3b4e8d96f015" elementFormDefault="qualified">
    <xsd:import namespace="http://schemas.microsoft.com/office/2006/documentManagement/types"/>
    <xsd:import namespace="http://schemas.microsoft.com/office/infopath/2007/PartnerControls"/>
    <xsd:element name="cee796bf0a324693b6967ebcefc4e100" ma:index="8" nillable="true" ma:taxonomy="true" ma:internalName="cee796bf0a324693b6967ebcefc4e100" ma:taxonomyFieldName="Product" ma:displayName="Product / Version" ma:default="" ma:fieldId="{cee796bf-0a32-4693-b696-7ebcefc4e100}" ma:taxonomyMulti="true" ma:sspId="a6db5754-4226-4c8e-a928-a6c53390a270" ma:termSetId="9fa5b1d2-7884-43a2-a1f0-4a3f8e1cd592"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f1627cbc-6697-456c-9ab4-fdcfccdc2dfb}" ma:internalName="TaxCatchAll" ma:showField="CatchAllData" ma:web="1868137b-4667-4650-bd52-cf9357ad48b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f1627cbc-6697-456c-9ab4-fdcfccdc2dfb}" ma:internalName="TaxCatchAllLabel" ma:readOnly="true" ma:showField="CatchAllDataLabel" ma:web="1868137b-4667-4650-bd52-cf9357ad48bc">
      <xsd:complexType>
        <xsd:complexContent>
          <xsd:extension base="dms:MultiChoiceLookup">
            <xsd:sequence>
              <xsd:element name="Value" type="dms:Lookup" maxOccurs="unbounded" minOccurs="0" nillable="true"/>
            </xsd:sequence>
          </xsd:extension>
        </xsd:complexContent>
      </xsd:complexType>
    </xsd:element>
    <xsd:element name="Document_x0020_Type" ma:index="12" ma:displayName="Document Type" ma:format="Dropdown" ma:internalName="Document_x0020_Type" ma:readOnly="false">
      <xsd:simpleType>
        <xsd:restriction base="dms:Choice">
          <xsd:enumeration value="Product Marketing Brief"/>
          <xsd:enumeration value="Product Brief"/>
          <xsd:enumeration value="Product Plan"/>
          <xsd:enumeration value="Productization Brief"/>
          <xsd:enumeration value="Productization Plan"/>
          <xsd:enumeration value="FAQ"/>
          <xsd:enumeration value="Whats New"/>
          <xsd:enumeration value="Presentation"/>
          <xsd:enumeration value="Packaging Plan"/>
          <xsd:enumeration value="Life Cycle"/>
          <xsd:enumeration value="Deprecation Plan"/>
          <xsd:enumeration value="Road Map"/>
          <xsd:enumeration value="Other"/>
        </xsd:restriction>
      </xsd:simpleType>
    </xsd:element>
    <xsd:element name="Archived" ma:index="13" nillable="true" ma:displayName="Archived" ma:default="0" ma:internalName="Archiv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868137b-4667-4650-bd52-cf9357ad48bc" elementFormDefault="qualified">
    <xsd:import namespace="http://schemas.microsoft.com/office/2006/documentManagement/types"/>
    <xsd:import namespace="http://schemas.microsoft.com/office/infopath/2007/PartnerControls"/>
    <xsd:element name="FeatureExpire" ma:index="14" nillable="true" ma:displayName="Expire Date" ma:format="DateOnly" ma:internalName="FeatureExpire">
      <xsd:simpleType>
        <xsd:restriction base="dms:DateTime"/>
      </xsd:simpleType>
    </xsd:element>
    <xsd:element name="Item_x0020_Permission" ma:index="15" nillable="true" ma:displayName="Item Permission" ma:list="{7c78b932-887d-45e7-84fb-b5edcf096c62}" ma:internalName="Item_x0020_Permission" ma:showField="Title" ma:web="1868137b-4667-4650-bd52-cf9357ad48bc">
      <xsd:simpleType>
        <xsd:restriction base="dms:Lookup"/>
      </xsd:simpleType>
    </xsd:element>
    <xsd:element name="nefdbf7b9e964ada8b356c6514956848" ma:index="17" nillable="true" ma:taxonomy="true" ma:internalName="nefdbf7b9e964ada8b356c6514956848" ma:taxonomyFieldName="Content_x0020_Language" ma:displayName="Content Language" ma:default="407;#English|6ca289cd-48b5-49af-b03f-392e1637d976" ma:fieldId="{7efdbf7b-9e96-4ada-8b35-6c6514956848}" ma:taxonomyMulti="true" ma:sspId="a6db5754-4226-4c8e-a928-a6c53390a270" ma:termSetId="48a0fe7a-f61c-4fcc-a321-8ac244d6bb36"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mso-contentType ?>
<FormTemplates xmlns="http://schemas.microsoft.com/sharepoint/v3/contenttype/forms">
  <Display>DocumentLibraryForm</Display>
  <Edit>DocumentLibraryForm</Edit>
  <New>DocumentLibraryForm</New>
</FormTemplates>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10.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11.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12.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13.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1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1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16.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8.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19.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2.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20.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21.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22.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3.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4.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5.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6.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2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8.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29.xml><?xml version="1.0" encoding="utf-8"?>
<ds:datastoreItem xmlns:ds="http://schemas.openxmlformats.org/officeDocument/2006/customXml" ds:itemID="{41DCDCFA-8918-459A-83C5-CDD7BDEFC468}">
  <ds:schemaRefs>
    <ds:schemaRef ds:uri="Microsoft.SharePoint.Taxonomy.ContentTypeSync"/>
  </ds:schemaRefs>
</ds:datastoreItem>
</file>

<file path=customXml/itemProps3.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30.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1.xml><?xml version="1.0" encoding="utf-8"?>
<ds:datastoreItem xmlns:ds="http://schemas.openxmlformats.org/officeDocument/2006/customXml" ds:itemID="{81E133DB-697E-4C10-B192-8899027B1EC6}">
  <ds:schemaRefs>
    <ds:schemaRef ds:uri="http://purl.org/dc/elements/1.1/"/>
    <ds:schemaRef ds:uri="http://schemas.microsoft.com/office/2006/metadata/properties"/>
    <ds:schemaRef ds:uri="http://purl.org/dc/terms/"/>
    <ds:schemaRef ds:uri="http://schemas.openxmlformats.org/package/2006/metadata/core-properties"/>
    <ds:schemaRef ds:uri="669e803c-1475-4234-8773-3b4e8d96f015"/>
    <ds:schemaRef ds:uri="http://schemas.microsoft.com/office/2006/documentManagement/types"/>
    <ds:schemaRef ds:uri="http://schemas.microsoft.com/office/infopath/2007/PartnerControls"/>
    <ds:schemaRef ds:uri="1868137b-4667-4650-bd52-cf9357ad48bc"/>
    <ds:schemaRef ds:uri="http://www.w3.org/XML/1998/namespace"/>
    <ds:schemaRef ds:uri="http://purl.org/dc/dcmitype/"/>
  </ds:schemaRefs>
</ds:datastoreItem>
</file>

<file path=customXml/itemProps32.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3.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4.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35.xml><?xml version="1.0" encoding="utf-8"?>
<ds:datastoreItem xmlns:ds="http://schemas.openxmlformats.org/officeDocument/2006/customXml" ds:itemID="{D489F150-B040-4220-963E-F60DF46F5093}">
  <ds:schemaRefs>
    <ds:schemaRef ds:uri="1868137b-4667-4650-bd52-cf9357ad48bc"/>
    <ds:schemaRef ds:uri="669e803c-1475-4234-8773-3b4e8d96f0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6.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7.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8.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39.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4.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0.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1.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2.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43.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4.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45.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46.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47.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8.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9.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50.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51.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52.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3.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54.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55.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56.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7.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6.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7.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8.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9.xml><?xml version="1.0" encoding="utf-8"?>
<ds:datastoreItem xmlns:ds="http://schemas.openxmlformats.org/officeDocument/2006/customXml" ds:itemID="{4ADFB73A-380D-41FC-8C37-7155886326FA}">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G97350_UC Template 2018_Esri_rev6-15-18_FINAL</Template>
  <TotalTime>0</TotalTime>
  <Words>3962</Words>
  <Application>Microsoft Office PowerPoint</Application>
  <PresentationFormat>Grand écran</PresentationFormat>
  <Paragraphs>586</Paragraphs>
  <Slides>47</Slides>
  <Notes>43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47</vt:i4>
      </vt:variant>
    </vt:vector>
  </HeadingPairs>
  <TitlesOfParts>
    <vt:vector size="55" baseType="lpstr">
      <vt:lpstr>ＭＳ Ｐゴシック</vt:lpstr>
      <vt:lpstr>Arial</vt:lpstr>
      <vt:lpstr>Avenir LT Std 55 Roman</vt:lpstr>
      <vt:lpstr>Avenir LT Std 65 Medium</vt:lpstr>
      <vt:lpstr>Avenir Next W01</vt:lpstr>
      <vt:lpstr>Calibri</vt:lpstr>
      <vt:lpstr>Lucida Grande</vt:lpstr>
      <vt:lpstr>Esri_Corporate_Template-Dark</vt:lpstr>
      <vt:lpstr>ArcGIS API for JavaScript 4.x</vt:lpstr>
      <vt:lpstr>Plan de la présentation</vt:lpstr>
      <vt:lpstr>Présentation PowerPoint</vt:lpstr>
      <vt:lpstr>API JS 4.x</vt:lpstr>
      <vt:lpstr>API JS 4.x</vt:lpstr>
      <vt:lpstr>Présentation PowerPoint</vt:lpstr>
      <vt:lpstr>API JS 4.x</vt:lpstr>
      <vt:lpstr>API JS 4.x</vt:lpstr>
      <vt:lpstr>API JS 4.x</vt:lpstr>
      <vt:lpstr>API JS 4.x</vt:lpstr>
      <vt:lpstr>API JS 4.x</vt:lpstr>
      <vt:lpstr>API JS 4.x</vt:lpstr>
      <vt:lpstr>API JS 4.x</vt:lpstr>
      <vt:lpstr>API JS 4.x</vt:lpstr>
      <vt:lpstr>API JS 4.x</vt:lpstr>
      <vt:lpstr>API JS 4.x</vt:lpstr>
      <vt:lpstr>API JS 4.x</vt:lpstr>
      <vt:lpstr>Présentation PowerPoint</vt:lpstr>
      <vt:lpstr>API JS 4.x</vt:lpstr>
      <vt:lpstr>Présentation PowerPoint</vt:lpstr>
      <vt:lpstr>API JS 4.x</vt:lpstr>
      <vt:lpstr>API JS 4.x</vt:lpstr>
      <vt:lpstr>API JS 4.x</vt:lpstr>
      <vt:lpstr>API JS 4.x</vt:lpstr>
      <vt:lpstr>API JS 4.x</vt:lpstr>
      <vt:lpstr>API JS 4.x</vt:lpstr>
      <vt:lpstr>Présentation PowerPoint</vt:lpstr>
      <vt:lpstr>API JS 4.x</vt:lpstr>
      <vt:lpstr>Présentation PowerPoint</vt:lpstr>
      <vt:lpstr>API JS 4.x</vt:lpstr>
      <vt:lpstr>Présentation PowerPoint</vt:lpstr>
      <vt:lpstr>API JS 4.x</vt:lpstr>
      <vt:lpstr>Présentation PowerPoint</vt:lpstr>
      <vt:lpstr>API JS 4.x</vt:lpstr>
      <vt:lpstr>Présentation PowerPoint</vt:lpstr>
      <vt:lpstr>API JS 4.x</vt:lpstr>
      <vt:lpstr>Présentation PowerPoint</vt:lpstr>
      <vt:lpstr>API JS et Arcade</vt:lpstr>
      <vt:lpstr>Présentation PowerPoint</vt:lpstr>
      <vt:lpstr>Présentation PowerPoint</vt:lpstr>
      <vt:lpstr>Widget</vt:lpstr>
      <vt:lpstr>Widget</vt:lpstr>
      <vt:lpstr>Présentation PowerPoint</vt:lpstr>
      <vt:lpstr>Présentation PowerPoint</vt:lpstr>
      <vt:lpstr>API JS 4.x</vt:lpstr>
      <vt:lpstr>API JS 4.x</vt:lpstr>
      <vt:lpstr>Présentation PowerPoint</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 2018 ArcGIS Apps: Selecting the Right Apps for Your Organization</dc:title>
  <dc:creator/>
  <cp:lastModifiedBy/>
  <cp:revision>90</cp:revision>
  <cp:lastPrinted>2018-06-08T21:51:01Z</cp:lastPrinted>
  <dcterms:created xsi:type="dcterms:W3CDTF">2018-07-02T06:18:31Z</dcterms:created>
  <dcterms:modified xsi:type="dcterms:W3CDTF">2018-10-09T13:39:09Z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0x0101008266FCED5C2EE3459086BE5DE8FE6231003A095CB38AFD8F4EB6CAAD6D77783AF1</vt:lpwstr>
  </property>
  <property fmtid="{D5CDD505-2E9C-101B-9397-08002B2CF9AE}" pid="3" name="Content Language">
    <vt:lpwstr>407;#English|6ca289cd-48b5-49af-b03f-392e1637d976</vt:lpwstr>
  </property>
  <property fmtid="{D5CDD505-2E9C-101B-9397-08002B2CF9AE}" pid="4" name="Product">
    <vt:lpwstr>573;#Apps|d243cd9e-48a6-4d2f-8d21-f19256245acf</vt:lpwstr>
  </property>
</Properties>
</file>